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E4DF5-9ACA-4623-815E-99E33184536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3E9FA7D-CFBB-4643-874E-8A953ACA81BA}">
      <dgm:prSet/>
      <dgm:spPr/>
      <dgm:t>
        <a:bodyPr/>
        <a:lstStyle/>
        <a:p>
          <a:r>
            <a:rPr lang="en-IN" b="1" i="0" baseline="0"/>
            <a:t>WHAT IS COLOR? </a:t>
          </a:r>
          <a:endParaRPr lang="en-US"/>
        </a:p>
      </dgm:t>
    </dgm:pt>
    <dgm:pt modelId="{07A2720F-7DAB-4215-8E87-294B7DFDD422}" type="parTrans" cxnId="{48DA76C3-140C-4011-AF21-904EF5C86084}">
      <dgm:prSet/>
      <dgm:spPr/>
      <dgm:t>
        <a:bodyPr/>
        <a:lstStyle/>
        <a:p>
          <a:endParaRPr lang="en-US"/>
        </a:p>
      </dgm:t>
    </dgm:pt>
    <dgm:pt modelId="{B072E499-CD1D-4E7C-A738-C786514E81E0}" type="sibTrans" cxnId="{48DA76C3-140C-4011-AF21-904EF5C86084}">
      <dgm:prSet/>
      <dgm:spPr/>
      <dgm:t>
        <a:bodyPr/>
        <a:lstStyle/>
        <a:p>
          <a:endParaRPr lang="en-US"/>
        </a:p>
      </dgm:t>
    </dgm:pt>
    <dgm:pt modelId="{3504E2E6-11A0-40F1-8633-843E07DD20E8}">
      <dgm:prSet/>
      <dgm:spPr/>
      <dgm:t>
        <a:bodyPr/>
        <a:lstStyle/>
        <a:p>
          <a:r>
            <a:rPr lang="en-US" b="0" i="0" baseline="0"/>
            <a:t>Color is a property defined by the wavelength of light. Different colors of light have different wavelengths. When you look at a red object, it looks red because the object is reflecting red light. </a:t>
          </a:r>
          <a:endParaRPr lang="en-US"/>
        </a:p>
      </dgm:t>
    </dgm:pt>
    <dgm:pt modelId="{93BC4D22-9FB0-4DB9-AF83-27DC0AC5F1EE}" type="parTrans" cxnId="{E9F92EA8-2319-48FB-B2B2-A026649EB1B8}">
      <dgm:prSet/>
      <dgm:spPr/>
      <dgm:t>
        <a:bodyPr/>
        <a:lstStyle/>
        <a:p>
          <a:endParaRPr lang="en-US"/>
        </a:p>
      </dgm:t>
    </dgm:pt>
    <dgm:pt modelId="{21EFF77E-6C15-496C-A0D7-10C5CED10CEF}" type="sibTrans" cxnId="{E9F92EA8-2319-48FB-B2B2-A026649EB1B8}">
      <dgm:prSet/>
      <dgm:spPr/>
      <dgm:t>
        <a:bodyPr/>
        <a:lstStyle/>
        <a:p>
          <a:endParaRPr lang="en-US"/>
        </a:p>
      </dgm:t>
    </dgm:pt>
    <dgm:pt modelId="{E43799BA-DE7B-43A5-9EFD-5111934D4820}">
      <dgm:prSet/>
      <dgm:spPr/>
      <dgm:t>
        <a:bodyPr/>
        <a:lstStyle/>
        <a:p>
          <a:r>
            <a:rPr lang="en-US" b="0" i="0" baseline="0"/>
            <a:t>When light consists of only one wavelength of light, we say it is monochromatic (from ancient Greek, mono meaning “alone” or “single”, and chromatic meaning color). </a:t>
          </a:r>
          <a:endParaRPr lang="en-US"/>
        </a:p>
      </dgm:t>
    </dgm:pt>
    <dgm:pt modelId="{A2005733-70F8-43B1-91B2-6F35D84714C1}" type="parTrans" cxnId="{9E553FA0-094D-40ED-B212-BC3439C793A2}">
      <dgm:prSet/>
      <dgm:spPr/>
      <dgm:t>
        <a:bodyPr/>
        <a:lstStyle/>
        <a:p>
          <a:endParaRPr lang="en-US"/>
        </a:p>
      </dgm:t>
    </dgm:pt>
    <dgm:pt modelId="{BA810E5C-0403-49A4-9F57-40C3522FAFE3}" type="sibTrans" cxnId="{9E553FA0-094D-40ED-B212-BC3439C793A2}">
      <dgm:prSet/>
      <dgm:spPr/>
      <dgm:t>
        <a:bodyPr/>
        <a:lstStyle/>
        <a:p>
          <a:endParaRPr lang="en-US"/>
        </a:p>
      </dgm:t>
    </dgm:pt>
    <dgm:pt modelId="{3EC13E2F-1A46-4F65-A097-D778123AEFA8}" type="pres">
      <dgm:prSet presAssocID="{F84E4DF5-9ACA-4623-815E-99E331845369}" presName="linear" presStyleCnt="0">
        <dgm:presLayoutVars>
          <dgm:animLvl val="lvl"/>
          <dgm:resizeHandles val="exact"/>
        </dgm:presLayoutVars>
      </dgm:prSet>
      <dgm:spPr/>
    </dgm:pt>
    <dgm:pt modelId="{BA9737A9-71D3-4F22-ACCE-49BE129BC992}" type="pres">
      <dgm:prSet presAssocID="{33E9FA7D-CFBB-4643-874E-8A953ACA81BA}" presName="parentText" presStyleLbl="node1" presStyleIdx="0" presStyleCnt="3">
        <dgm:presLayoutVars>
          <dgm:chMax val="0"/>
          <dgm:bulletEnabled val="1"/>
        </dgm:presLayoutVars>
      </dgm:prSet>
      <dgm:spPr/>
    </dgm:pt>
    <dgm:pt modelId="{045640E5-CB86-4202-B342-709B3B72C0F9}" type="pres">
      <dgm:prSet presAssocID="{B072E499-CD1D-4E7C-A738-C786514E81E0}" presName="spacer" presStyleCnt="0"/>
      <dgm:spPr/>
    </dgm:pt>
    <dgm:pt modelId="{D42419E2-FE68-4E18-BA47-4ED2C9802103}" type="pres">
      <dgm:prSet presAssocID="{3504E2E6-11A0-40F1-8633-843E07DD20E8}" presName="parentText" presStyleLbl="node1" presStyleIdx="1" presStyleCnt="3">
        <dgm:presLayoutVars>
          <dgm:chMax val="0"/>
          <dgm:bulletEnabled val="1"/>
        </dgm:presLayoutVars>
      </dgm:prSet>
      <dgm:spPr/>
    </dgm:pt>
    <dgm:pt modelId="{712E2E26-4E6E-46BE-A4E2-95CB4105A095}" type="pres">
      <dgm:prSet presAssocID="{21EFF77E-6C15-496C-A0D7-10C5CED10CEF}" presName="spacer" presStyleCnt="0"/>
      <dgm:spPr/>
    </dgm:pt>
    <dgm:pt modelId="{78B7CF4F-48B9-4E70-8635-243311198614}" type="pres">
      <dgm:prSet presAssocID="{E43799BA-DE7B-43A5-9EFD-5111934D4820}" presName="parentText" presStyleLbl="node1" presStyleIdx="2" presStyleCnt="3">
        <dgm:presLayoutVars>
          <dgm:chMax val="0"/>
          <dgm:bulletEnabled val="1"/>
        </dgm:presLayoutVars>
      </dgm:prSet>
      <dgm:spPr/>
    </dgm:pt>
  </dgm:ptLst>
  <dgm:cxnLst>
    <dgm:cxn modelId="{6D57240B-C6A5-4B46-95E7-A3789814E5A8}" type="presOf" srcId="{E43799BA-DE7B-43A5-9EFD-5111934D4820}" destId="{78B7CF4F-48B9-4E70-8635-243311198614}" srcOrd="0" destOrd="0" presId="urn:microsoft.com/office/officeart/2005/8/layout/vList2"/>
    <dgm:cxn modelId="{C07EC019-D2CF-418A-A826-EA3D75B3F6E7}" type="presOf" srcId="{33E9FA7D-CFBB-4643-874E-8A953ACA81BA}" destId="{BA9737A9-71D3-4F22-ACCE-49BE129BC992}" srcOrd="0" destOrd="0" presId="urn:microsoft.com/office/officeart/2005/8/layout/vList2"/>
    <dgm:cxn modelId="{9E553FA0-094D-40ED-B212-BC3439C793A2}" srcId="{F84E4DF5-9ACA-4623-815E-99E331845369}" destId="{E43799BA-DE7B-43A5-9EFD-5111934D4820}" srcOrd="2" destOrd="0" parTransId="{A2005733-70F8-43B1-91B2-6F35D84714C1}" sibTransId="{BA810E5C-0403-49A4-9F57-40C3522FAFE3}"/>
    <dgm:cxn modelId="{E9F92EA8-2319-48FB-B2B2-A026649EB1B8}" srcId="{F84E4DF5-9ACA-4623-815E-99E331845369}" destId="{3504E2E6-11A0-40F1-8633-843E07DD20E8}" srcOrd="1" destOrd="0" parTransId="{93BC4D22-9FB0-4DB9-AF83-27DC0AC5F1EE}" sibTransId="{21EFF77E-6C15-496C-A0D7-10C5CED10CEF}"/>
    <dgm:cxn modelId="{7F22ABB1-1FDF-491C-A33A-00FF0F441C16}" type="presOf" srcId="{F84E4DF5-9ACA-4623-815E-99E331845369}" destId="{3EC13E2F-1A46-4F65-A097-D778123AEFA8}" srcOrd="0" destOrd="0" presId="urn:microsoft.com/office/officeart/2005/8/layout/vList2"/>
    <dgm:cxn modelId="{48DA76C3-140C-4011-AF21-904EF5C86084}" srcId="{F84E4DF5-9ACA-4623-815E-99E331845369}" destId="{33E9FA7D-CFBB-4643-874E-8A953ACA81BA}" srcOrd="0" destOrd="0" parTransId="{07A2720F-7DAB-4215-8E87-294B7DFDD422}" sibTransId="{B072E499-CD1D-4E7C-A738-C786514E81E0}"/>
    <dgm:cxn modelId="{38942FCC-CE4C-4E3E-9A3D-B1528E28F26B}" type="presOf" srcId="{3504E2E6-11A0-40F1-8633-843E07DD20E8}" destId="{D42419E2-FE68-4E18-BA47-4ED2C9802103}" srcOrd="0" destOrd="0" presId="urn:microsoft.com/office/officeart/2005/8/layout/vList2"/>
    <dgm:cxn modelId="{5CD1C182-BFDF-4B7A-A614-77EC4220DEE6}" type="presParOf" srcId="{3EC13E2F-1A46-4F65-A097-D778123AEFA8}" destId="{BA9737A9-71D3-4F22-ACCE-49BE129BC992}" srcOrd="0" destOrd="0" presId="urn:microsoft.com/office/officeart/2005/8/layout/vList2"/>
    <dgm:cxn modelId="{5B0B5FE4-FB43-43B8-9717-8CC3AD8FAAB7}" type="presParOf" srcId="{3EC13E2F-1A46-4F65-A097-D778123AEFA8}" destId="{045640E5-CB86-4202-B342-709B3B72C0F9}" srcOrd="1" destOrd="0" presId="urn:microsoft.com/office/officeart/2005/8/layout/vList2"/>
    <dgm:cxn modelId="{21C125EA-8C91-4CB9-A374-12849B5566D9}" type="presParOf" srcId="{3EC13E2F-1A46-4F65-A097-D778123AEFA8}" destId="{D42419E2-FE68-4E18-BA47-4ED2C9802103}" srcOrd="2" destOrd="0" presId="urn:microsoft.com/office/officeart/2005/8/layout/vList2"/>
    <dgm:cxn modelId="{43B2252D-75D6-4FC2-85BA-5214796AA003}" type="presParOf" srcId="{3EC13E2F-1A46-4F65-A097-D778123AEFA8}" destId="{712E2E26-4E6E-46BE-A4E2-95CB4105A095}" srcOrd="3" destOrd="0" presId="urn:microsoft.com/office/officeart/2005/8/layout/vList2"/>
    <dgm:cxn modelId="{62FA4B4C-3649-4CE0-9EF6-930EFAD56EBF}" type="presParOf" srcId="{3EC13E2F-1A46-4F65-A097-D778123AEFA8}" destId="{78B7CF4F-48B9-4E70-8635-2433111986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799E1-B420-4186-8F06-8961A0354FA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7E729F-2E40-4CBF-B378-234337E02176}">
      <dgm:prSet/>
      <dgm:spPr/>
      <dgm:t>
        <a:bodyPr/>
        <a:lstStyle/>
        <a:p>
          <a:r>
            <a:rPr lang="en-US" b="0" i="0" baseline="0"/>
            <a:t>While parallel light rays are a well-known property of LASERs, you can collimate any light source with the right equipment. One of the uses of collimated light is in microscopes. </a:t>
          </a:r>
          <a:endParaRPr lang="en-US"/>
        </a:p>
      </dgm:t>
    </dgm:pt>
    <dgm:pt modelId="{AA6275E8-C195-42C0-B594-DC12788A51C1}" type="parTrans" cxnId="{050725F9-CB94-4AF4-80FD-06C0AD0A13C8}">
      <dgm:prSet/>
      <dgm:spPr/>
      <dgm:t>
        <a:bodyPr/>
        <a:lstStyle/>
        <a:p>
          <a:endParaRPr lang="en-US"/>
        </a:p>
      </dgm:t>
    </dgm:pt>
    <dgm:pt modelId="{FF1801AB-B686-4055-81D4-32FF597AEA44}" type="sibTrans" cxnId="{050725F9-CB94-4AF4-80FD-06C0AD0A13C8}">
      <dgm:prSet/>
      <dgm:spPr/>
      <dgm:t>
        <a:bodyPr/>
        <a:lstStyle/>
        <a:p>
          <a:endParaRPr lang="en-US"/>
        </a:p>
      </dgm:t>
    </dgm:pt>
    <dgm:pt modelId="{3B46E92D-BBDF-4FB0-B06D-A649319FF448}">
      <dgm:prSet/>
      <dgm:spPr/>
      <dgm:t>
        <a:bodyPr/>
        <a:lstStyle/>
        <a:p>
          <a:r>
            <a:rPr lang="en-US" b="0" i="0" baseline="0"/>
            <a:t>In order to ensure clear, accurate images in high-powered microscopes, a collimated beam of light must travel from the light source below the specimen being viewed, to the eyepiece. This light can originate from either a LASER or an LED. </a:t>
          </a:r>
          <a:endParaRPr lang="en-US"/>
        </a:p>
      </dgm:t>
    </dgm:pt>
    <dgm:pt modelId="{C649F3F9-2013-47F4-AEA4-8E62B221CA34}" type="parTrans" cxnId="{B87F32E0-A7D4-455B-82A1-61D3F9850E78}">
      <dgm:prSet/>
      <dgm:spPr/>
      <dgm:t>
        <a:bodyPr/>
        <a:lstStyle/>
        <a:p>
          <a:endParaRPr lang="en-US"/>
        </a:p>
      </dgm:t>
    </dgm:pt>
    <dgm:pt modelId="{37D392F7-A3C0-4C55-AD61-1FDFCBF9D80D}" type="sibTrans" cxnId="{B87F32E0-A7D4-455B-82A1-61D3F9850E78}">
      <dgm:prSet/>
      <dgm:spPr/>
      <dgm:t>
        <a:bodyPr/>
        <a:lstStyle/>
        <a:p>
          <a:endParaRPr lang="en-US"/>
        </a:p>
      </dgm:t>
    </dgm:pt>
    <dgm:pt modelId="{F1491FCA-5B82-4AD1-810C-10AE5378E68D}" type="pres">
      <dgm:prSet presAssocID="{CD9799E1-B420-4186-8F06-8961A0354FAA}" presName="linear" presStyleCnt="0">
        <dgm:presLayoutVars>
          <dgm:animLvl val="lvl"/>
          <dgm:resizeHandles val="exact"/>
        </dgm:presLayoutVars>
      </dgm:prSet>
      <dgm:spPr/>
    </dgm:pt>
    <dgm:pt modelId="{A97FFFC6-0EB3-454B-BC7B-7103BFCEC90A}" type="pres">
      <dgm:prSet presAssocID="{6B7E729F-2E40-4CBF-B378-234337E02176}" presName="parentText" presStyleLbl="node1" presStyleIdx="0" presStyleCnt="2">
        <dgm:presLayoutVars>
          <dgm:chMax val="0"/>
          <dgm:bulletEnabled val="1"/>
        </dgm:presLayoutVars>
      </dgm:prSet>
      <dgm:spPr/>
    </dgm:pt>
    <dgm:pt modelId="{9D7A8CD8-DEFB-475C-AEBD-C847E5F6D0DC}" type="pres">
      <dgm:prSet presAssocID="{FF1801AB-B686-4055-81D4-32FF597AEA44}" presName="spacer" presStyleCnt="0"/>
      <dgm:spPr/>
    </dgm:pt>
    <dgm:pt modelId="{4B0E71AE-99DD-4B5B-8401-7A317F5227E0}" type="pres">
      <dgm:prSet presAssocID="{3B46E92D-BBDF-4FB0-B06D-A649319FF448}" presName="parentText" presStyleLbl="node1" presStyleIdx="1" presStyleCnt="2">
        <dgm:presLayoutVars>
          <dgm:chMax val="0"/>
          <dgm:bulletEnabled val="1"/>
        </dgm:presLayoutVars>
      </dgm:prSet>
      <dgm:spPr/>
    </dgm:pt>
  </dgm:ptLst>
  <dgm:cxnLst>
    <dgm:cxn modelId="{BE6C853C-6BD0-4B65-9E83-591A7B3766A3}" type="presOf" srcId="{3B46E92D-BBDF-4FB0-B06D-A649319FF448}" destId="{4B0E71AE-99DD-4B5B-8401-7A317F5227E0}" srcOrd="0" destOrd="0" presId="urn:microsoft.com/office/officeart/2005/8/layout/vList2"/>
    <dgm:cxn modelId="{A157065F-BF09-42DE-B960-BD2D2B396D06}" type="presOf" srcId="{CD9799E1-B420-4186-8F06-8961A0354FAA}" destId="{F1491FCA-5B82-4AD1-810C-10AE5378E68D}" srcOrd="0" destOrd="0" presId="urn:microsoft.com/office/officeart/2005/8/layout/vList2"/>
    <dgm:cxn modelId="{8E61406D-49B2-49FE-BE5B-6E7D39B6DADE}" type="presOf" srcId="{6B7E729F-2E40-4CBF-B378-234337E02176}" destId="{A97FFFC6-0EB3-454B-BC7B-7103BFCEC90A}" srcOrd="0" destOrd="0" presId="urn:microsoft.com/office/officeart/2005/8/layout/vList2"/>
    <dgm:cxn modelId="{B87F32E0-A7D4-455B-82A1-61D3F9850E78}" srcId="{CD9799E1-B420-4186-8F06-8961A0354FAA}" destId="{3B46E92D-BBDF-4FB0-B06D-A649319FF448}" srcOrd="1" destOrd="0" parTransId="{C649F3F9-2013-47F4-AEA4-8E62B221CA34}" sibTransId="{37D392F7-A3C0-4C55-AD61-1FDFCBF9D80D}"/>
    <dgm:cxn modelId="{050725F9-CB94-4AF4-80FD-06C0AD0A13C8}" srcId="{CD9799E1-B420-4186-8F06-8961A0354FAA}" destId="{6B7E729F-2E40-4CBF-B378-234337E02176}" srcOrd="0" destOrd="0" parTransId="{AA6275E8-C195-42C0-B594-DC12788A51C1}" sibTransId="{FF1801AB-B686-4055-81D4-32FF597AEA44}"/>
    <dgm:cxn modelId="{E0421FE4-541C-49B4-A3AC-34E629E131AB}" type="presParOf" srcId="{F1491FCA-5B82-4AD1-810C-10AE5378E68D}" destId="{A97FFFC6-0EB3-454B-BC7B-7103BFCEC90A}" srcOrd="0" destOrd="0" presId="urn:microsoft.com/office/officeart/2005/8/layout/vList2"/>
    <dgm:cxn modelId="{F02AB7A9-92CE-4B8E-BB6B-F0ECA5EBB78E}" type="presParOf" srcId="{F1491FCA-5B82-4AD1-810C-10AE5378E68D}" destId="{9D7A8CD8-DEFB-475C-AEBD-C847E5F6D0DC}" srcOrd="1" destOrd="0" presId="urn:microsoft.com/office/officeart/2005/8/layout/vList2"/>
    <dgm:cxn modelId="{975D10F8-E472-45FD-9E9A-DE78BB9A4483}" type="presParOf" srcId="{F1491FCA-5B82-4AD1-810C-10AE5378E68D}" destId="{4B0E71AE-99DD-4B5B-8401-7A317F5227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37A9-71D3-4F22-ACCE-49BE129BC992}">
      <dsp:nvSpPr>
        <dsp:cNvPr id="0" name=""/>
        <dsp:cNvSpPr/>
      </dsp:nvSpPr>
      <dsp:spPr>
        <a:xfrm>
          <a:off x="0" y="278918"/>
          <a:ext cx="6190459" cy="136714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IN" sz="1900" b="1" i="0" kern="1200" baseline="0"/>
            <a:t>WHAT IS COLOR? </a:t>
          </a:r>
          <a:endParaRPr lang="en-US" sz="1900" kern="1200"/>
        </a:p>
      </dsp:txBody>
      <dsp:txXfrm>
        <a:off x="66739" y="345657"/>
        <a:ext cx="6056981" cy="1233667"/>
      </dsp:txXfrm>
    </dsp:sp>
    <dsp:sp modelId="{D42419E2-FE68-4E18-BA47-4ED2C9802103}">
      <dsp:nvSpPr>
        <dsp:cNvPr id="0" name=""/>
        <dsp:cNvSpPr/>
      </dsp:nvSpPr>
      <dsp:spPr>
        <a:xfrm>
          <a:off x="0" y="1700784"/>
          <a:ext cx="6190459" cy="1367145"/>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Color is a property defined by the wavelength of light. Different colors of light have different wavelengths. When you look at a red object, it looks red because the object is reflecting red light. </a:t>
          </a:r>
          <a:endParaRPr lang="en-US" sz="1900" kern="1200"/>
        </a:p>
      </dsp:txBody>
      <dsp:txXfrm>
        <a:off x="66739" y="1767523"/>
        <a:ext cx="6056981" cy="1233667"/>
      </dsp:txXfrm>
    </dsp:sp>
    <dsp:sp modelId="{78B7CF4F-48B9-4E70-8635-243311198614}">
      <dsp:nvSpPr>
        <dsp:cNvPr id="0" name=""/>
        <dsp:cNvSpPr/>
      </dsp:nvSpPr>
      <dsp:spPr>
        <a:xfrm>
          <a:off x="0" y="3122648"/>
          <a:ext cx="6190459" cy="1367145"/>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When light consists of only one wavelength of light, we say it is monochromatic (from ancient Greek, mono meaning “alone” or “single”, and chromatic meaning color). </a:t>
          </a:r>
          <a:endParaRPr lang="en-US" sz="1900" kern="1200"/>
        </a:p>
      </dsp:txBody>
      <dsp:txXfrm>
        <a:off x="66739" y="3189387"/>
        <a:ext cx="6056981" cy="1233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FFFC6-0EB3-454B-BC7B-7103BFCEC90A}">
      <dsp:nvSpPr>
        <dsp:cNvPr id="0" name=""/>
        <dsp:cNvSpPr/>
      </dsp:nvSpPr>
      <dsp:spPr>
        <a:xfrm>
          <a:off x="0" y="199634"/>
          <a:ext cx="6190459" cy="2154481"/>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While parallel light rays are a well-known property of LASERs, you can collimate any light source with the right equipment. One of the uses of collimated light is in microscopes. </a:t>
          </a:r>
          <a:endParaRPr lang="en-US" sz="2100" kern="1200"/>
        </a:p>
      </dsp:txBody>
      <dsp:txXfrm>
        <a:off x="105173" y="304807"/>
        <a:ext cx="5980113" cy="1944135"/>
      </dsp:txXfrm>
    </dsp:sp>
    <dsp:sp modelId="{4B0E71AE-99DD-4B5B-8401-7A317F5227E0}">
      <dsp:nvSpPr>
        <dsp:cNvPr id="0" name=""/>
        <dsp:cNvSpPr/>
      </dsp:nvSpPr>
      <dsp:spPr>
        <a:xfrm>
          <a:off x="0" y="2414596"/>
          <a:ext cx="6190459" cy="2154481"/>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In order to ensure clear, accurate images in high-powered microscopes, a collimated beam of light must travel from the light source below the specimen being viewed, to the eyepiece. This light can originate from either a LASER or an LED. </a:t>
          </a:r>
          <a:endParaRPr lang="en-US" sz="2100" kern="1200"/>
        </a:p>
      </dsp:txBody>
      <dsp:txXfrm>
        <a:off x="105173" y="2519769"/>
        <a:ext cx="5980113" cy="19441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42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0F30B76-DDEA-4381-9896-282D9EDB7CBF}" type="datetimeFigureOut">
              <a:rPr lang="en-IN" smtClean="0"/>
              <a:t>20-11-2021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349050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37196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2182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120389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1043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101801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3686661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198583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28671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30B76-DDEA-4381-9896-282D9EDB7CBF}" type="datetimeFigureOut">
              <a:rPr lang="en-IN" smtClean="0"/>
              <a:t>20-11-2021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372116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30B76-DDEA-4381-9896-282D9EDB7CBF}" type="datetimeFigureOut">
              <a:rPr lang="en-IN" smtClean="0"/>
              <a:t>20-11-2021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159011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30B76-DDEA-4381-9896-282D9EDB7CBF}" type="datetimeFigureOut">
              <a:rPr lang="en-IN" smtClean="0"/>
              <a:t>20-11-2021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263744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F30B76-DDEA-4381-9896-282D9EDB7CBF}" type="datetimeFigureOut">
              <a:rPr lang="en-IN" smtClean="0"/>
              <a:t>20-11-2021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253159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30B76-DDEA-4381-9896-282D9EDB7CBF}" type="datetimeFigureOut">
              <a:rPr lang="en-IN" smtClean="0"/>
              <a:t>20-11-2021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242035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F30B76-DDEA-4381-9896-282D9EDB7CBF}" type="datetimeFigureOut">
              <a:rPr lang="en-IN" smtClean="0"/>
              <a:t>20-11-2021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98109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F30B76-DDEA-4381-9896-282D9EDB7CBF}" type="datetimeFigureOut">
              <a:rPr lang="en-IN" smtClean="0"/>
              <a:t>20-11-2021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613558-C580-4EEA-B2A2-3E22A7576961}" type="slidenum">
              <a:rPr lang="en-IN" smtClean="0"/>
              <a:t>‹#›</a:t>
            </a:fld>
            <a:endParaRPr lang="en-IN"/>
          </a:p>
        </p:txBody>
      </p:sp>
    </p:spTree>
    <p:extLst>
      <p:ext uri="{BB962C8B-B14F-4D97-AF65-F5344CB8AC3E}">
        <p14:creationId xmlns:p14="http://schemas.microsoft.com/office/powerpoint/2010/main" val="207594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0F30B76-DDEA-4381-9896-282D9EDB7CBF}" type="datetimeFigureOut">
              <a:rPr lang="en-IN" smtClean="0"/>
              <a:t>20-11-2021</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4613558-C580-4EEA-B2A2-3E22A7576961}" type="slidenum">
              <a:rPr lang="en-IN" smtClean="0"/>
              <a:t>‹#›</a:t>
            </a:fld>
            <a:endParaRPr lang="en-IN"/>
          </a:p>
        </p:txBody>
      </p:sp>
    </p:spTree>
    <p:extLst>
      <p:ext uri="{BB962C8B-B14F-4D97-AF65-F5344CB8AC3E}">
        <p14:creationId xmlns:p14="http://schemas.microsoft.com/office/powerpoint/2010/main" val="2632124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WTxf5dSUBE" TargetMode="External"/><Relationship Id="rId2" Type="http://schemas.openxmlformats.org/officeDocument/2006/relationships/hyperlink" Target="https://youtu.be/"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y-JCF3K9nt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tangle 14">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31" name="Group 18">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9">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20">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6" name="Rectangle 25">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2011B-924F-4A47-8EBA-29C3D8343EB9}"/>
              </a:ext>
            </a:extLst>
          </p:cNvPr>
          <p:cNvSpPr>
            <a:spLocks noGrp="1"/>
          </p:cNvSpPr>
          <p:nvPr>
            <p:ph type="ctrTitle"/>
          </p:nvPr>
        </p:nvSpPr>
        <p:spPr>
          <a:xfrm>
            <a:off x="1834919" y="685800"/>
            <a:ext cx="3705269" cy="5308599"/>
          </a:xfrm>
        </p:spPr>
        <p:txBody>
          <a:bodyPr vert="horz" lIns="91440" tIns="45720" rIns="91440" bIns="45720" rtlCol="0" anchor="ctr">
            <a:normAutofit/>
          </a:bodyPr>
          <a:lstStyle/>
          <a:p>
            <a:r>
              <a:rPr lang="en-US" sz="3200">
                <a:solidFill>
                  <a:srgbClr val="FFFFFF"/>
                </a:solidFill>
              </a:rPr>
              <a:t> SPLASH 2021</a:t>
            </a:r>
          </a:p>
        </p:txBody>
      </p:sp>
      <p:sp>
        <p:nvSpPr>
          <p:cNvPr id="3" name="Subtitle 2">
            <a:extLst>
              <a:ext uri="{FF2B5EF4-FFF2-40B4-BE49-F238E27FC236}">
                <a16:creationId xmlns:a16="http://schemas.microsoft.com/office/drawing/2014/main" id="{7C5AAA6D-042B-4EFC-A220-35551540EBC1}"/>
              </a:ext>
            </a:extLst>
          </p:cNvPr>
          <p:cNvSpPr>
            <a:spLocks noGrp="1"/>
          </p:cNvSpPr>
          <p:nvPr>
            <p:ph type="subTitle" idx="1"/>
          </p:nvPr>
        </p:nvSpPr>
        <p:spPr>
          <a:xfrm>
            <a:off x="6516553" y="685800"/>
            <a:ext cx="4754563" cy="5410200"/>
          </a:xfrm>
        </p:spPr>
        <p:txBody>
          <a:bodyPr vert="horz" lIns="91440" tIns="45720" rIns="91440" bIns="45720" rtlCol="0" anchor="ctr">
            <a:normAutofit/>
          </a:bodyPr>
          <a:lstStyle/>
          <a:p>
            <a:pPr>
              <a:buFont typeface="Wingdings 3" panose="05040102010807070707" pitchFamily="18" charset="2"/>
              <a:buChar char=""/>
            </a:pPr>
            <a:r>
              <a:rPr lang="en-US" sz="1800">
                <a:solidFill>
                  <a:srgbClr val="FFFFFF"/>
                </a:solidFill>
              </a:rPr>
              <a:t>14784-PHYSICS OF LASER</a:t>
            </a:r>
          </a:p>
          <a:p>
            <a:pPr>
              <a:buFont typeface="Wingdings 3" panose="05040102010807070707" pitchFamily="18" charset="2"/>
              <a:buChar char=""/>
            </a:pPr>
            <a:r>
              <a:rPr lang="en-US" sz="1800">
                <a:solidFill>
                  <a:srgbClr val="FFFFFF"/>
                </a:solidFill>
              </a:rPr>
              <a:t>20 NOVEMBER 2021</a:t>
            </a:r>
          </a:p>
          <a:p>
            <a:pPr>
              <a:buFont typeface="Wingdings 3" panose="05040102010807070707" pitchFamily="18" charset="2"/>
              <a:buChar char=""/>
            </a:pPr>
            <a:r>
              <a:rPr lang="en-US" sz="1800">
                <a:solidFill>
                  <a:srgbClr val="FFFFFF"/>
                </a:solidFill>
              </a:rPr>
              <a:t>Room # 10</a:t>
            </a:r>
          </a:p>
          <a:p>
            <a:pPr>
              <a:buFont typeface="Wingdings 3" panose="05040102010807070707" pitchFamily="18" charset="2"/>
              <a:buChar char=""/>
            </a:pPr>
            <a:r>
              <a:rPr lang="en-US" sz="1800">
                <a:solidFill>
                  <a:srgbClr val="FFFFFF"/>
                </a:solidFill>
              </a:rPr>
              <a:t>TIME : 3.05 pm to 3.55 pm </a:t>
            </a:r>
          </a:p>
        </p:txBody>
      </p:sp>
    </p:spTree>
    <p:extLst>
      <p:ext uri="{BB962C8B-B14F-4D97-AF65-F5344CB8AC3E}">
        <p14:creationId xmlns:p14="http://schemas.microsoft.com/office/powerpoint/2010/main" val="248511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785-88E3-4E0B-B998-52CF9597AE12}"/>
              </a:ext>
            </a:extLst>
          </p:cNvPr>
          <p:cNvSpPr>
            <a:spLocks noGrp="1"/>
          </p:cNvSpPr>
          <p:nvPr>
            <p:ph type="title"/>
          </p:nvPr>
        </p:nvSpPr>
        <p:spPr>
          <a:xfrm>
            <a:off x="684212" y="4487332"/>
            <a:ext cx="8534400" cy="1507067"/>
          </a:xfrm>
        </p:spPr>
        <p:txBody>
          <a:bodyPr>
            <a:normAutofit/>
          </a:bodyPr>
          <a:lstStyle/>
          <a:p>
            <a:pPr>
              <a:lnSpc>
                <a:spcPct val="90000"/>
              </a:lnSpc>
            </a:pPr>
            <a:br>
              <a:rPr lang="en-IN" sz="3300" b="0" i="0" u="none" strike="noStrike" baseline="0">
                <a:latin typeface="Metropolis Extra Bold"/>
              </a:rPr>
            </a:br>
            <a:br>
              <a:rPr lang="en-IN" sz="3300" b="0" i="0" u="none" strike="noStrike" baseline="0">
                <a:latin typeface="Metropolis Extra Bold"/>
              </a:rPr>
            </a:br>
            <a:r>
              <a:rPr lang="en-IN" sz="3300" b="0" i="0" u="none" strike="noStrike" baseline="0">
                <a:latin typeface="Metropolis Extra Bold"/>
              </a:rPr>
              <a:t> </a:t>
            </a:r>
            <a:r>
              <a:rPr lang="en-IN" sz="3300" b="1" i="0" u="none" strike="noStrike" baseline="0">
                <a:latin typeface="Times New Roman" panose="02020603050405020304" pitchFamily="18" charset="0"/>
                <a:cs typeface="Times New Roman" panose="02020603050405020304" pitchFamily="18" charset="0"/>
              </a:rPr>
              <a:t>COHERENT LASER LIGHT </a:t>
            </a:r>
            <a:endParaRPr lang="en-IN" sz="33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D757E7-ACF0-46CF-9B33-4BA3F19553E9}"/>
              </a:ext>
            </a:extLst>
          </p:cNvPr>
          <p:cNvPicPr>
            <a:picLocks noChangeAspect="1"/>
          </p:cNvPicPr>
          <p:nvPr/>
        </p:nvPicPr>
        <p:blipFill>
          <a:blip r:embed="rId2"/>
          <a:stretch>
            <a:fillRect/>
          </a:stretch>
        </p:blipFill>
        <p:spPr>
          <a:xfrm>
            <a:off x="791239" y="1003389"/>
            <a:ext cx="5304759" cy="3036399"/>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B6D256A9-64E4-42A3-BC05-39CFBE081E5F}"/>
              </a:ext>
            </a:extLst>
          </p:cNvPr>
          <p:cNvSpPr>
            <a:spLocks noGrp="1"/>
          </p:cNvSpPr>
          <p:nvPr>
            <p:ph idx="1"/>
          </p:nvPr>
        </p:nvSpPr>
        <p:spPr>
          <a:xfrm>
            <a:off x="6499654" y="733647"/>
            <a:ext cx="4419171" cy="3575884"/>
          </a:xfrm>
        </p:spPr>
        <p:txBody>
          <a:bodyPr>
            <a:normAutofit/>
          </a:bodyPr>
          <a:lstStyle/>
          <a:p>
            <a:r>
              <a:rPr lang="en-US" dirty="0">
                <a:latin typeface="Times New Roman" panose="02020603050405020304" pitchFamily="18" charset="0"/>
                <a:cs typeface="Times New Roman" panose="02020603050405020304" pitchFamily="18" charset="0"/>
              </a:rPr>
              <a:t>What is coherence?</a:t>
            </a:r>
          </a:p>
          <a:p>
            <a:r>
              <a:rPr lang="en-US" b="0" i="0" u="none" strike="noStrike" baseline="0" dirty="0">
                <a:latin typeface="Helvetica Neue"/>
              </a:rPr>
              <a:t> </a:t>
            </a:r>
            <a:r>
              <a:rPr lang="en-US" b="0" i="0" u="none" strike="noStrike" baseline="0" dirty="0">
                <a:latin typeface="Times New Roman" panose="02020603050405020304" pitchFamily="18" charset="0"/>
                <a:cs typeface="Times New Roman" panose="02020603050405020304" pitchFamily="18" charset="0"/>
              </a:rPr>
              <a:t>A beam of light consists of several rays of light. Each ray of light can be represented as a wave, like a wave in the ocean, also called a transverse wave. When all the waves of light in a beam are in step, or in phase, we say the light is coherent such as that shown in the diagram below. </a:t>
            </a:r>
          </a:p>
          <a:p>
            <a:r>
              <a:rPr lang="en-IN" dirty="0">
                <a:latin typeface="Times New Roman" panose="02020603050405020304" pitchFamily="18" charset="0"/>
                <a:cs typeface="Times New Roman" panose="02020603050405020304" pitchFamily="18" charset="0"/>
              </a:rPr>
              <a:t>Figure 3</a:t>
            </a:r>
          </a:p>
        </p:txBody>
      </p:sp>
    </p:spTree>
    <p:extLst>
      <p:ext uri="{BB962C8B-B14F-4D97-AF65-F5344CB8AC3E}">
        <p14:creationId xmlns:p14="http://schemas.microsoft.com/office/powerpoint/2010/main" val="299251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89D346-FD24-4FBA-A956-3200CC17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61759-5EBA-46FF-A8E4-1E1FB867557F}"/>
              </a:ext>
            </a:extLst>
          </p:cNvPr>
          <p:cNvSpPr>
            <a:spLocks noGrp="1"/>
          </p:cNvSpPr>
          <p:nvPr>
            <p:ph type="title"/>
          </p:nvPr>
        </p:nvSpPr>
        <p:spPr>
          <a:xfrm>
            <a:off x="6084114" y="4487332"/>
            <a:ext cx="4205003" cy="1507067"/>
          </a:xfrm>
        </p:spPr>
        <p:txBody>
          <a:bodyPr>
            <a:normAutofit/>
          </a:bodyPr>
          <a:lstStyle/>
          <a:p>
            <a:r>
              <a:rPr lang="en-IN" sz="3200" b="1" i="0" u="none" strike="noStrike" baseline="0">
                <a:solidFill>
                  <a:srgbClr val="FFFFFF"/>
                </a:solidFill>
                <a:latin typeface="Times New Roman" panose="02020603050405020304" pitchFamily="18" charset="0"/>
                <a:cs typeface="Times New Roman" panose="02020603050405020304" pitchFamily="18" charset="0"/>
              </a:rPr>
              <a:t>COHERENT LASER LIGHT</a:t>
            </a:r>
            <a:endParaRPr lang="en-IN" sz="3200">
              <a:solidFill>
                <a:srgbClr val="FFFFFF"/>
              </a:solidFill>
            </a:endParaRPr>
          </a:p>
        </p:txBody>
      </p:sp>
      <p:sp useBgFill="1">
        <p:nvSpPr>
          <p:cNvPr id="12" name="Snip Diagonal Corner Rectangle 18">
            <a:extLst>
              <a:ext uri="{FF2B5EF4-FFF2-40B4-BE49-F238E27FC236}">
                <a16:creationId xmlns:a16="http://schemas.microsoft.com/office/drawing/2014/main" id="{9F1E6C01-CE56-48FB-B0C1-482CC243D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11486"/>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450B0A-5A04-4DB3-9E27-B5BB9C57051C}"/>
              </a:ext>
            </a:extLst>
          </p:cNvPr>
          <p:cNvPicPr>
            <a:picLocks noChangeAspect="1"/>
          </p:cNvPicPr>
          <p:nvPr/>
        </p:nvPicPr>
        <p:blipFill>
          <a:blip r:embed="rId2"/>
          <a:stretch>
            <a:fillRect/>
          </a:stretch>
        </p:blipFill>
        <p:spPr>
          <a:xfrm>
            <a:off x="1124573" y="2212919"/>
            <a:ext cx="4155008" cy="2102445"/>
          </a:xfrm>
          <a:prstGeom prst="rect">
            <a:avLst/>
          </a:prstGeom>
        </p:spPr>
      </p:pic>
      <p:sp>
        <p:nvSpPr>
          <p:cNvPr id="3" name="Content Placeholder 2">
            <a:extLst>
              <a:ext uri="{FF2B5EF4-FFF2-40B4-BE49-F238E27FC236}">
                <a16:creationId xmlns:a16="http://schemas.microsoft.com/office/drawing/2014/main" id="{B510A03C-22C5-45E0-9F66-48F72A4110C7}"/>
              </a:ext>
            </a:extLst>
          </p:cNvPr>
          <p:cNvSpPr>
            <a:spLocks noGrp="1"/>
          </p:cNvSpPr>
          <p:nvPr>
            <p:ph idx="1"/>
          </p:nvPr>
        </p:nvSpPr>
        <p:spPr>
          <a:xfrm>
            <a:off x="6095998" y="685800"/>
            <a:ext cx="4819653" cy="3615267"/>
          </a:xfrm>
        </p:spPr>
        <p:txBody>
          <a:bodyPr>
            <a:normAutofit/>
          </a:bodyPr>
          <a:lstStyle/>
          <a:p>
            <a:endParaRPr lang="en-IN" sz="1800" b="0" i="0" u="none" strike="noStrike" baseline="0">
              <a:solidFill>
                <a:srgbClr val="0F496F"/>
              </a:solidFill>
              <a:latin typeface="Helvetica Neue"/>
            </a:endParaRPr>
          </a:p>
          <a:p>
            <a:r>
              <a:rPr lang="en-US" sz="1800" b="0" i="0" u="none" strike="noStrike" baseline="0">
                <a:solidFill>
                  <a:srgbClr val="0F496F"/>
                </a:solidFill>
                <a:latin typeface="Times New Roman" panose="02020603050405020304" pitchFamily="18" charset="0"/>
                <a:cs typeface="Times New Roman" panose="02020603050405020304" pitchFamily="18" charset="0"/>
              </a:rPr>
              <a:t> If two rays of light are in step or in phase, it means their crests (and troughs) sync up. </a:t>
            </a:r>
            <a:r>
              <a:rPr lang="en-US" sz="1800" b="0" i="1" u="none" strike="noStrike" baseline="0">
                <a:solidFill>
                  <a:srgbClr val="0F496F"/>
                </a:solidFill>
                <a:latin typeface="Times New Roman" panose="02020603050405020304" pitchFamily="18" charset="0"/>
                <a:cs typeface="Times New Roman" panose="02020603050405020304" pitchFamily="18" charset="0"/>
              </a:rPr>
              <a:t>Figures 3 and 4  </a:t>
            </a:r>
            <a:r>
              <a:rPr lang="en-US" sz="1800" b="0" i="0" u="none" strike="noStrike" baseline="0">
                <a:solidFill>
                  <a:srgbClr val="0F496F"/>
                </a:solidFill>
                <a:latin typeface="Times New Roman" panose="02020603050405020304" pitchFamily="18" charset="0"/>
                <a:cs typeface="Times New Roman" panose="02020603050405020304" pitchFamily="18" charset="0"/>
              </a:rPr>
              <a:t>show the difference between coherent and incoherent light. In </a:t>
            </a:r>
            <a:r>
              <a:rPr lang="en-US" sz="1800" b="0" i="1" u="none" strike="noStrike" baseline="0">
                <a:solidFill>
                  <a:srgbClr val="0F496F"/>
                </a:solidFill>
                <a:latin typeface="Times New Roman" panose="02020603050405020304" pitchFamily="18" charset="0"/>
                <a:cs typeface="Times New Roman" panose="02020603050405020304" pitchFamily="18" charset="0"/>
              </a:rPr>
              <a:t>Figure 1</a:t>
            </a:r>
            <a:r>
              <a:rPr lang="en-US" sz="1800" b="0" i="0" u="none" strike="noStrike" baseline="0">
                <a:solidFill>
                  <a:srgbClr val="0F496F"/>
                </a:solidFill>
                <a:latin typeface="Times New Roman" panose="02020603050405020304" pitchFamily="18" charset="0"/>
                <a:cs typeface="Times New Roman" panose="02020603050405020304" pitchFamily="18" charset="0"/>
              </a:rPr>
              <a:t>, you can see the peaks of the waves are all aligned, forming a coherent beam of light. In </a:t>
            </a:r>
            <a:r>
              <a:rPr lang="en-US" sz="1800" b="0" i="1" u="none" strike="noStrike" baseline="0">
                <a:solidFill>
                  <a:srgbClr val="0F496F"/>
                </a:solidFill>
                <a:latin typeface="Times New Roman" panose="02020603050405020304" pitchFamily="18" charset="0"/>
                <a:cs typeface="Times New Roman" panose="02020603050405020304" pitchFamily="18" charset="0"/>
              </a:rPr>
              <a:t>Figure 4</a:t>
            </a:r>
            <a:r>
              <a:rPr lang="en-US" sz="1800" b="0" i="0" u="none" strike="noStrike" baseline="0">
                <a:solidFill>
                  <a:srgbClr val="0F496F"/>
                </a:solidFill>
                <a:latin typeface="Times New Roman" panose="02020603050405020304" pitchFamily="18" charset="0"/>
                <a:cs typeface="Times New Roman" panose="02020603050405020304" pitchFamily="18" charset="0"/>
              </a:rPr>
              <a:t>, the peaks are randomly aligned - this is an incoherent beam of light. </a:t>
            </a:r>
          </a:p>
          <a:p>
            <a:r>
              <a:rPr lang="en-IN" sz="1800">
                <a:solidFill>
                  <a:srgbClr val="0F496F"/>
                </a:solidFill>
                <a:latin typeface="Times New Roman" panose="02020603050405020304" pitchFamily="18" charset="0"/>
                <a:cs typeface="Times New Roman" panose="02020603050405020304" pitchFamily="18" charset="0"/>
              </a:rPr>
              <a:t>Figure 4</a:t>
            </a:r>
          </a:p>
        </p:txBody>
      </p:sp>
      <p:grpSp>
        <p:nvGrpSpPr>
          <p:cNvPr id="23" name="Group 13">
            <a:extLst>
              <a:ext uri="{FF2B5EF4-FFF2-40B4-BE49-F238E27FC236}">
                <a16:creationId xmlns:a16="http://schemas.microsoft.com/office/drawing/2014/main" id="{FA392D60-45E0-40B9-8C90-AAD5DEEB2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B4B80EDE-F871-46B0-9AB3-412881E85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8F6E8A3-EBC1-40F1-8FCE-A53865BFE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F26AFFD-8905-47E9-9486-2047002287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D824390-77F4-4ADA-9D04-2E69B3784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09EDA7C-6260-4723-836A-6AB7804A1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30928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20"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CA748D-9C15-4653-A5D2-D98B94639A97}"/>
              </a:ext>
            </a:extLst>
          </p:cNvPr>
          <p:cNvSpPr>
            <a:spLocks noGrp="1"/>
          </p:cNvSpPr>
          <p:nvPr>
            <p:ph type="title"/>
          </p:nvPr>
        </p:nvSpPr>
        <p:spPr>
          <a:xfrm>
            <a:off x="1834919" y="685800"/>
            <a:ext cx="3705269" cy="5308599"/>
          </a:xfrm>
        </p:spPr>
        <p:txBody>
          <a:bodyPr>
            <a:normAutofit/>
          </a:bodyPr>
          <a:lstStyle/>
          <a:p>
            <a:r>
              <a:rPr lang="en-IN" sz="3200" b="1" i="0" u="none" strike="noStrike" baseline="0">
                <a:solidFill>
                  <a:srgbClr val="FFFFFF"/>
                </a:solidFill>
                <a:latin typeface="Times New Roman" panose="02020603050405020304" pitchFamily="18" charset="0"/>
                <a:cs typeface="Times New Roman" panose="02020603050405020304" pitchFamily="18" charset="0"/>
              </a:rPr>
              <a:t>INTERFERENCE AND SPECKLE PATTERNS </a:t>
            </a:r>
            <a:br>
              <a:rPr lang="en-IN" sz="3200" b="0" i="0" u="none" strike="noStrike" baseline="0">
                <a:solidFill>
                  <a:srgbClr val="FFFFFF"/>
                </a:solidFill>
                <a:latin typeface="Metropolis Extra Bold"/>
              </a:rPr>
            </a:br>
            <a:endParaRPr lang="en-IN" sz="3200">
              <a:solidFill>
                <a:srgbClr val="FFFFFF"/>
              </a:solidFill>
            </a:endParaRPr>
          </a:p>
        </p:txBody>
      </p:sp>
      <p:sp>
        <p:nvSpPr>
          <p:cNvPr id="21" name="Content Placeholder 2">
            <a:extLst>
              <a:ext uri="{FF2B5EF4-FFF2-40B4-BE49-F238E27FC236}">
                <a16:creationId xmlns:a16="http://schemas.microsoft.com/office/drawing/2014/main" id="{3E77ACE2-305C-4E2A-82DC-977F5939A1C7}"/>
              </a:ext>
            </a:extLst>
          </p:cNvPr>
          <p:cNvSpPr>
            <a:spLocks noGrp="1"/>
          </p:cNvSpPr>
          <p:nvPr>
            <p:ph idx="1"/>
          </p:nvPr>
        </p:nvSpPr>
        <p:spPr>
          <a:xfrm>
            <a:off x="6516553" y="685800"/>
            <a:ext cx="4754563" cy="5410200"/>
          </a:xfrm>
        </p:spPr>
        <p:txBody>
          <a:bodyPr>
            <a:normAutofit/>
          </a:bodyPr>
          <a:lstStyle/>
          <a:p>
            <a:pPr>
              <a:lnSpc>
                <a:spcPct val="90000"/>
              </a:lnSpc>
            </a:pPr>
            <a:endParaRPr lang="en-IN" sz="1800" b="0" i="0" u="none" strike="noStrike" baseline="0">
              <a:solidFill>
                <a:srgbClr val="FFFFFF"/>
              </a:solidFill>
              <a:latin typeface="Metropolis Extra Bold"/>
            </a:endParaRPr>
          </a:p>
          <a:p>
            <a:pPr>
              <a:lnSpc>
                <a:spcPct val="90000"/>
              </a:lnSpc>
            </a:pPr>
            <a:r>
              <a:rPr lang="en-US" sz="1800" b="0" i="0" u="none" strike="noStrike" baseline="0">
                <a:solidFill>
                  <a:srgbClr val="FFFFFF"/>
                </a:solidFill>
                <a:latin typeface="Times New Roman" panose="02020603050405020304" pitchFamily="18" charset="0"/>
                <a:cs typeface="Times New Roman" panose="02020603050405020304" pitchFamily="18" charset="0"/>
              </a:rPr>
              <a:t>When two rays of light meet, they can interact with each other through a process called interference. . Thinking of the light as waves in the ocean or on a pond, if two crests meet, constructive interference occurs, and the wave gets bigger; the resulting ray is amplified. If a crest and a trough meet, the waves experience destructive interference, and the resulting wave is diminished or cancelled out. </a:t>
            </a:r>
          </a:p>
          <a:p>
            <a:pPr>
              <a:lnSpc>
                <a:spcPct val="90000"/>
              </a:lnSpc>
            </a:pPr>
            <a:r>
              <a:rPr lang="en-US" sz="1800" b="0" i="0" u="none" strike="noStrike" baseline="0">
                <a:solidFill>
                  <a:srgbClr val="FFFFFF"/>
                </a:solidFill>
                <a:latin typeface="Times New Roman" panose="02020603050405020304" pitchFamily="18" charset="0"/>
                <a:cs typeface="Times New Roman" panose="02020603050405020304" pitchFamily="18" charset="0"/>
              </a:rPr>
              <a:t>Remembering the concept of diffuse reflection mentioned earlier think of many waves bouncing off a rough surface. When an incoherent beam of light is diffusely reflected, the rays of light cross each other and interfere, but the results are completely random. So any changes are smeared out and the brightness of the beam of still looks the same everywhere</a:t>
            </a:r>
            <a:r>
              <a:rPr lang="en-US" sz="1800" b="0" i="0" u="none" strike="noStrike" baseline="0">
                <a:solidFill>
                  <a:srgbClr val="FFFFFF"/>
                </a:solidFill>
                <a:latin typeface="Helvetica Neue"/>
              </a:rPr>
              <a:t>. </a:t>
            </a:r>
          </a:p>
          <a:p>
            <a:pPr>
              <a:lnSpc>
                <a:spcPct val="90000"/>
              </a:lnSpc>
            </a:pPr>
            <a:r>
              <a:rPr lang="en-US" sz="1800" b="0" i="0" u="none" strike="noStrike" baseline="0">
                <a:solidFill>
                  <a:srgbClr val="FFFFFF"/>
                </a:solidFill>
                <a:latin typeface="Helvetica Neue"/>
              </a:rPr>
              <a:t>.</a:t>
            </a:r>
            <a:endParaRPr lang="en-IN" sz="1800">
              <a:solidFill>
                <a:srgbClr val="FFFFFF"/>
              </a:solidFill>
            </a:endParaRPr>
          </a:p>
        </p:txBody>
      </p:sp>
    </p:spTree>
    <p:extLst>
      <p:ext uri="{BB962C8B-B14F-4D97-AF65-F5344CB8AC3E}">
        <p14:creationId xmlns:p14="http://schemas.microsoft.com/office/powerpoint/2010/main" val="267217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134B9-A76D-4E43-A220-74E8137043F3}"/>
              </a:ext>
            </a:extLst>
          </p:cNvPr>
          <p:cNvSpPr>
            <a:spLocks noGrp="1"/>
          </p:cNvSpPr>
          <p:nvPr>
            <p:ph type="title"/>
          </p:nvPr>
        </p:nvSpPr>
        <p:spPr>
          <a:xfrm>
            <a:off x="3978579" y="4487332"/>
            <a:ext cx="5627158" cy="1507067"/>
          </a:xfrm>
        </p:spPr>
        <p:txBody>
          <a:bodyPr>
            <a:normAutofit/>
          </a:bodyPr>
          <a:lstStyle/>
          <a:p>
            <a:pPr>
              <a:lnSpc>
                <a:spcPct val="90000"/>
              </a:lnSpc>
            </a:pPr>
            <a:r>
              <a:rPr lang="en-US" sz="2500" b="1" i="0" u="none" strike="noStrike" baseline="0">
                <a:latin typeface="Times New Roman" panose="02020603050405020304" pitchFamily="18" charset="0"/>
                <a:cs typeface="Times New Roman" panose="02020603050405020304" pitchFamily="18" charset="0"/>
              </a:rPr>
              <a:t>COHERENT LIGHT IN REAL LIFE: MONITORING BLOOD FLOW </a:t>
            </a:r>
            <a:br>
              <a:rPr lang="en-US" sz="2500" b="0" i="0" u="none" strike="noStrike" baseline="0">
                <a:latin typeface="Metropolis Extra Bold"/>
              </a:rPr>
            </a:br>
            <a:endParaRPr lang="en-IN" sz="2500"/>
          </a:p>
        </p:txBody>
      </p:sp>
      <p:pic>
        <p:nvPicPr>
          <p:cNvPr id="5" name="Picture 4" descr="Oil drops floating in water with a red background">
            <a:extLst>
              <a:ext uri="{FF2B5EF4-FFF2-40B4-BE49-F238E27FC236}">
                <a16:creationId xmlns:a16="http://schemas.microsoft.com/office/drawing/2014/main" id="{591A6276-2494-436E-9425-F4D0BE8327B2}"/>
              </a:ext>
            </a:extLst>
          </p:cNvPr>
          <p:cNvPicPr>
            <a:picLocks noChangeAspect="1"/>
          </p:cNvPicPr>
          <p:nvPr/>
        </p:nvPicPr>
        <p:blipFill rotWithShape="1">
          <a:blip r:embed="rId2"/>
          <a:srcRect l="23514" r="38187"/>
          <a:stretch/>
        </p:blipFill>
        <p:spPr>
          <a:xfrm>
            <a:off x="831" y="10"/>
            <a:ext cx="3502025" cy="6857990"/>
          </a:xfrm>
          <a:prstGeom prst="rect">
            <a:avLst/>
          </a:prstGeom>
          <a:effectLst>
            <a:innerShdw blurRad="57150" dist="38100" dir="14460000">
              <a:prstClr val="black">
                <a:alpha val="70000"/>
              </a:prstClr>
            </a:innerShdw>
          </a:effectLst>
        </p:spPr>
      </p:pic>
      <p:sp>
        <p:nvSpPr>
          <p:cNvPr id="23" name="Content Placeholder 2">
            <a:extLst>
              <a:ext uri="{FF2B5EF4-FFF2-40B4-BE49-F238E27FC236}">
                <a16:creationId xmlns:a16="http://schemas.microsoft.com/office/drawing/2014/main" id="{6542F413-3552-448B-988E-EF88945F49DB}"/>
              </a:ext>
            </a:extLst>
          </p:cNvPr>
          <p:cNvSpPr>
            <a:spLocks noGrp="1"/>
          </p:cNvSpPr>
          <p:nvPr>
            <p:ph idx="1"/>
          </p:nvPr>
        </p:nvSpPr>
        <p:spPr>
          <a:xfrm>
            <a:off x="3884612" y="685800"/>
            <a:ext cx="6626072" cy="3615267"/>
          </a:xfrm>
        </p:spPr>
        <p:txBody>
          <a:bodyPr>
            <a:normAutofit/>
          </a:bodyPr>
          <a:lstStyle/>
          <a:p>
            <a:pPr>
              <a:lnSpc>
                <a:spcPct val="90000"/>
              </a:lnSpc>
            </a:pPr>
            <a:r>
              <a:rPr lang="en-US" sz="1700" b="0" i="0" u="none" strike="noStrike" baseline="0">
                <a:latin typeface="Times New Roman" panose="02020603050405020304" pitchFamily="18" charset="0"/>
                <a:cs typeface="Times New Roman" panose="02020603050405020304" pitchFamily="18" charset="0"/>
              </a:rPr>
              <a:t>The shape of the speckle pattern produced by a coherent source of light is determined by the roughness of the surface off of which it reflects. If the surface changes, so does the speckle pattern produced – when a speckle pattern changes with changes in the rough surface this is called dynamic speckle.  </a:t>
            </a:r>
          </a:p>
          <a:p>
            <a:pPr>
              <a:lnSpc>
                <a:spcPct val="90000"/>
              </a:lnSpc>
            </a:pPr>
            <a:endParaRPr lang="en-US" sz="1700">
              <a:latin typeface="Times New Roman" panose="02020603050405020304" pitchFamily="18" charset="0"/>
              <a:cs typeface="Times New Roman" panose="02020603050405020304" pitchFamily="18" charset="0"/>
            </a:endParaRPr>
          </a:p>
          <a:p>
            <a:pPr>
              <a:lnSpc>
                <a:spcPct val="90000"/>
              </a:lnSpc>
            </a:pPr>
            <a:endParaRPr lang="en-US" sz="1700" b="0" i="0" u="none" strike="noStrike" baseline="0">
              <a:latin typeface="Times New Roman" panose="02020603050405020304" pitchFamily="18" charset="0"/>
              <a:cs typeface="Times New Roman" panose="02020603050405020304" pitchFamily="18" charset="0"/>
            </a:endParaRPr>
          </a:p>
          <a:p>
            <a:pPr>
              <a:lnSpc>
                <a:spcPct val="90000"/>
              </a:lnSpc>
            </a:pPr>
            <a:r>
              <a:rPr lang="en-US" sz="1700" b="0" i="0" u="none" strike="noStrike" baseline="0">
                <a:latin typeface="Times New Roman" panose="02020603050405020304" pitchFamily="18" charset="0"/>
                <a:cs typeface="Times New Roman" panose="02020603050405020304" pitchFamily="18" charset="0"/>
              </a:rPr>
              <a:t>Dynamic speckle is used in medicine to monitor blood flow in patches of skin. As blood flows just under the surface of the skin, it causes the skin to move. By shining a coherent light source on the patch of skin and watching the speckle pattern change, doctors can judge how quickly blood is flowing in that area.</a:t>
            </a:r>
          </a:p>
          <a:p>
            <a:pPr>
              <a:lnSpc>
                <a:spcPct val="90000"/>
              </a:lnSpc>
            </a:pPr>
            <a:endParaRPr lang="en-IN" sz="1700"/>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039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BEB9E-E680-4BC0-8604-D0BD6EB10FD9}"/>
              </a:ext>
            </a:extLst>
          </p:cNvPr>
          <p:cNvSpPr>
            <a:spLocks noGrp="1"/>
          </p:cNvSpPr>
          <p:nvPr>
            <p:ph type="title"/>
          </p:nvPr>
        </p:nvSpPr>
        <p:spPr>
          <a:xfrm>
            <a:off x="684213" y="685799"/>
            <a:ext cx="4781147" cy="2090855"/>
          </a:xfrm>
        </p:spPr>
        <p:txBody>
          <a:bodyPr vert="horz" lIns="91440" tIns="45720" rIns="91440" bIns="45720" rtlCol="0" anchor="b">
            <a:normAutofit/>
          </a:bodyPr>
          <a:lstStyle/>
          <a:p>
            <a:r>
              <a:rPr lang="en-US" sz="2300" dirty="0">
                <a:hlinkClick r:id="rId2"/>
              </a:rPr>
              <a:t>https://youtu.be/</a:t>
            </a:r>
            <a:r>
              <a:rPr lang="en-US" sz="2300" dirty="0">
                <a:hlinkClick r:id="rId3"/>
              </a:rPr>
              <a:t>bWTxf5dSUBE</a:t>
            </a:r>
            <a:endParaRPr lang="en-US" sz="2300" dirty="0"/>
          </a:p>
        </p:txBody>
      </p:sp>
      <p:pic>
        <p:nvPicPr>
          <p:cNvPr id="6" name="Picture 5" descr="Close up of a red, blue and orange LED screen">
            <a:extLst>
              <a:ext uri="{FF2B5EF4-FFF2-40B4-BE49-F238E27FC236}">
                <a16:creationId xmlns:a16="http://schemas.microsoft.com/office/drawing/2014/main" id="{6EFBFE45-F98D-419A-9A33-61C674F8F8F7}"/>
              </a:ext>
            </a:extLst>
          </p:cNvPr>
          <p:cNvPicPr>
            <a:picLocks noChangeAspect="1"/>
          </p:cNvPicPr>
          <p:nvPr/>
        </p:nvPicPr>
        <p:blipFill rotWithShape="1">
          <a:blip r:embed="rId4"/>
          <a:srcRect l="18090" r="22575" b="-1"/>
          <a:stretch/>
        </p:blipFill>
        <p:spPr>
          <a:xfrm>
            <a:off x="6096000" y="10"/>
            <a:ext cx="6095999" cy="6857990"/>
          </a:xfrm>
          <a:prstGeom prst="rect">
            <a:avLst/>
          </a:prstGeom>
          <a:effectLst>
            <a:innerShdw blurRad="57150" dist="38100" dir="14460000">
              <a:prstClr val="black">
                <a:alpha val="70000"/>
              </a:prstClr>
            </a:innerShdw>
          </a:effectLst>
        </p:spPr>
      </p:pic>
      <p:grpSp>
        <p:nvGrpSpPr>
          <p:cNvPr id="22" name="Group 2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23" name="Straight Connector 2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67A832C5-5CED-48C6-A026-CCC71AF6EE7F}"/>
              </a:ext>
            </a:extLst>
          </p:cNvPr>
          <p:cNvSpPr txBox="1"/>
          <p:nvPr/>
        </p:nvSpPr>
        <p:spPr>
          <a:xfrm>
            <a:off x="3055434" y="3244334"/>
            <a:ext cx="6110868" cy="369332"/>
          </a:xfrm>
          <a:prstGeom prst="rect">
            <a:avLst/>
          </a:prstGeom>
          <a:noFill/>
        </p:spPr>
        <p:txBody>
          <a:bodyPr wrap="square">
            <a:spAutoFit/>
          </a:bodyPr>
          <a:lstStyle/>
          <a:p>
            <a:pPr>
              <a:spcAft>
                <a:spcPts val="600"/>
              </a:spcAft>
            </a:pPr>
            <a:r>
              <a:rPr lang="en-IN" sz="1800" dirty="0">
                <a:latin typeface="Times New Roman" panose="02020603050405020304" pitchFamily="18" charset="0"/>
                <a:cs typeface="Times New Roman" panose="02020603050405020304" pitchFamily="18" charset="0"/>
              </a:rPr>
              <a:t>Video on Coherence</a:t>
            </a:r>
            <a:endParaRPr lang="en-IN" sz="1800" dirty="0"/>
          </a:p>
        </p:txBody>
      </p:sp>
    </p:spTree>
    <p:extLst>
      <p:ext uri="{BB962C8B-B14F-4D97-AF65-F5344CB8AC3E}">
        <p14:creationId xmlns:p14="http://schemas.microsoft.com/office/powerpoint/2010/main" val="32028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DBC31-549B-4E19-B3C5-61375C0C53C1}"/>
              </a:ext>
            </a:extLst>
          </p:cNvPr>
          <p:cNvSpPr>
            <a:spLocks noGrp="1"/>
          </p:cNvSpPr>
          <p:nvPr>
            <p:ph type="title"/>
          </p:nvPr>
        </p:nvSpPr>
        <p:spPr>
          <a:xfrm>
            <a:off x="3978579" y="4487332"/>
            <a:ext cx="5627158" cy="1507067"/>
          </a:xfrm>
        </p:spPr>
        <p:txBody>
          <a:bodyPr>
            <a:normAutofit fontScale="90000"/>
          </a:bodyPr>
          <a:lstStyle/>
          <a:p>
            <a:r>
              <a:rPr lang="en-US" dirty="0">
                <a:latin typeface="Times New Roman" panose="02020603050405020304" pitchFamily="18" charset="0"/>
                <a:cs typeface="Times New Roman" panose="02020603050405020304" pitchFamily="18" charset="0"/>
              </a:rPr>
              <a:t>Wishing You All the Very Best for your future</a:t>
            </a:r>
            <a:endParaRPr lang="en-IN" dirty="0">
              <a:latin typeface="Times New Roman" panose="02020603050405020304" pitchFamily="18" charset="0"/>
              <a:cs typeface="Times New Roman" panose="02020603050405020304" pitchFamily="18" charset="0"/>
            </a:endParaRPr>
          </a:p>
        </p:txBody>
      </p:sp>
      <p:pic>
        <p:nvPicPr>
          <p:cNvPr id="5" name="Picture 4" descr="Tying a bow in an arrangment of presents">
            <a:extLst>
              <a:ext uri="{FF2B5EF4-FFF2-40B4-BE49-F238E27FC236}">
                <a16:creationId xmlns:a16="http://schemas.microsoft.com/office/drawing/2014/main" id="{5D4A2E46-290E-49B9-A826-BDC838C11279}"/>
              </a:ext>
            </a:extLst>
          </p:cNvPr>
          <p:cNvPicPr>
            <a:picLocks noChangeAspect="1"/>
          </p:cNvPicPr>
          <p:nvPr/>
        </p:nvPicPr>
        <p:blipFill rotWithShape="1">
          <a:blip r:embed="rId2"/>
          <a:srcRect l="33411" r="32502" b="-1"/>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225A769B-FE4B-4E10-9889-1D8FE89811DA}"/>
              </a:ext>
            </a:extLst>
          </p:cNvPr>
          <p:cNvSpPr>
            <a:spLocks noGrp="1"/>
          </p:cNvSpPr>
          <p:nvPr>
            <p:ph idx="1"/>
          </p:nvPr>
        </p:nvSpPr>
        <p:spPr>
          <a:xfrm>
            <a:off x="3884612" y="685800"/>
            <a:ext cx="6626072" cy="3615267"/>
          </a:xfrm>
        </p:spPr>
        <p:txBody>
          <a:bodyPr>
            <a:normAutofit/>
          </a:bodyPr>
          <a:lstStyle/>
          <a:p>
            <a:endParaRPr lang="en-US">
              <a:latin typeface="Times New Roman" panose="02020603050405020304" pitchFamily="18" charset="0"/>
              <a:cs typeface="Times New Roman" panose="02020603050405020304" pitchFamily="18" charset="0"/>
            </a:endParaRPr>
          </a:p>
          <a:p>
            <a:r>
              <a:rPr lang="en-IN">
                <a:latin typeface="Times New Roman" panose="02020603050405020304" pitchFamily="18" charset="0"/>
                <a:cs typeface="Times New Roman" panose="02020603050405020304" pitchFamily="18" charset="0"/>
              </a:rPr>
              <a:t>                                                      Thank You.</a:t>
            </a: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566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49C31EB-3B7D-45F4-9E20-CB5ABDFC8232}"/>
              </a:ext>
            </a:extLst>
          </p:cNvPr>
          <p:cNvSpPr>
            <a:spLocks noGrp="1"/>
          </p:cNvSpPr>
          <p:nvPr>
            <p:ph type="title"/>
          </p:nvPr>
        </p:nvSpPr>
        <p:spPr>
          <a:xfrm>
            <a:off x="8588661" y="941424"/>
            <a:ext cx="3043896" cy="3248611"/>
          </a:xfrm>
        </p:spPr>
        <p:txBody>
          <a:bodyPr>
            <a:normAutofit/>
          </a:bodyPr>
          <a:lstStyle/>
          <a:p>
            <a:pPr>
              <a:lnSpc>
                <a:spcPct val="90000"/>
              </a:lnSpc>
            </a:pPr>
            <a:br>
              <a:rPr lang="en-IN" sz="2300" b="0" i="0" u="none" strike="noStrike" baseline="0">
                <a:solidFill>
                  <a:srgbClr val="FFFFFF"/>
                </a:solidFill>
                <a:latin typeface="Metropolis Extra Bold"/>
              </a:rPr>
            </a:br>
            <a:br>
              <a:rPr lang="en-IN" sz="2300" b="0" i="0" u="none" strike="noStrike" baseline="0">
                <a:solidFill>
                  <a:srgbClr val="FFFFFF"/>
                </a:solidFill>
                <a:latin typeface="Metropolis Extra Bold"/>
              </a:rPr>
            </a:br>
            <a:r>
              <a:rPr lang="en-IN" sz="2300" b="0" i="0" u="none" strike="noStrike" baseline="0">
                <a:solidFill>
                  <a:srgbClr val="FFFFFF"/>
                </a:solidFill>
                <a:latin typeface="Metropolis Extra Bold"/>
              </a:rPr>
              <a:t>                                                   </a:t>
            </a:r>
            <a:r>
              <a:rPr lang="en-IN" sz="2300" b="1" i="0" u="none" strike="noStrike" baseline="0">
                <a:solidFill>
                  <a:srgbClr val="FFFFFF"/>
                </a:solidFill>
                <a:latin typeface="Times New Roman" panose="02020603050405020304" pitchFamily="18" charset="0"/>
                <a:cs typeface="Times New Roman" panose="02020603050405020304" pitchFamily="18" charset="0"/>
              </a:rPr>
              <a:t>MONOCHROMATIC LASER LIGHT </a:t>
            </a:r>
            <a:endParaRPr lang="en-IN" sz="230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BB2B7B0F-5A99-44B5-A3A4-D7C5F85E281A}"/>
              </a:ext>
            </a:extLst>
          </p:cNvPr>
          <p:cNvGraphicFramePr>
            <a:graphicFrameLocks noGrp="1"/>
          </p:cNvGraphicFramePr>
          <p:nvPr>
            <p:ph idx="1"/>
            <p:extLst>
              <p:ext uri="{D42A27DB-BD31-4B8C-83A1-F6EECF244321}">
                <p14:modId xmlns:p14="http://schemas.microsoft.com/office/powerpoint/2010/main" val="2452303176"/>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41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AC51F-48AB-4A7E-9D54-252F46B49C5F}"/>
              </a:ext>
            </a:extLst>
          </p:cNvPr>
          <p:cNvSpPr>
            <a:spLocks noGrp="1"/>
          </p:cNvSpPr>
          <p:nvPr>
            <p:ph type="title"/>
          </p:nvPr>
        </p:nvSpPr>
        <p:spPr>
          <a:xfrm>
            <a:off x="1834919" y="685800"/>
            <a:ext cx="3705269" cy="5308599"/>
          </a:xfrm>
        </p:spPr>
        <p:txBody>
          <a:bodyPr>
            <a:normAutofit/>
          </a:bodyPr>
          <a:lstStyle/>
          <a:p>
            <a:r>
              <a:rPr lang="en-US" sz="3200">
                <a:solidFill>
                  <a:srgbClr val="FFFFFF"/>
                </a:solidFill>
              </a:rPr>
              <a:t>                                </a:t>
            </a:r>
            <a:r>
              <a:rPr lang="en-IN" sz="3200" b="1" i="0" u="none" strike="noStrike" baseline="0">
                <a:solidFill>
                  <a:srgbClr val="FFFFFF"/>
                </a:solidFill>
                <a:latin typeface="Times New Roman" panose="02020603050405020304" pitchFamily="18" charset="0"/>
                <a:cs typeface="Times New Roman" panose="02020603050405020304" pitchFamily="18" charset="0"/>
              </a:rPr>
              <a:t>WHITE LIGHT</a:t>
            </a:r>
            <a:endParaRPr lang="en-IN" sz="3200">
              <a:solidFill>
                <a:srgbClr val="FFFFFF"/>
              </a:solidFill>
            </a:endParaRPr>
          </a:p>
        </p:txBody>
      </p:sp>
      <p:sp>
        <p:nvSpPr>
          <p:cNvPr id="3" name="Content Placeholder 2">
            <a:extLst>
              <a:ext uri="{FF2B5EF4-FFF2-40B4-BE49-F238E27FC236}">
                <a16:creationId xmlns:a16="http://schemas.microsoft.com/office/drawing/2014/main" id="{528C4D2A-5DD2-4A12-B1CB-31CCE63F537E}"/>
              </a:ext>
            </a:extLst>
          </p:cNvPr>
          <p:cNvSpPr>
            <a:spLocks noGrp="1"/>
          </p:cNvSpPr>
          <p:nvPr>
            <p:ph idx="1"/>
          </p:nvPr>
        </p:nvSpPr>
        <p:spPr>
          <a:xfrm>
            <a:off x="6516553" y="685800"/>
            <a:ext cx="4754563" cy="5410200"/>
          </a:xfrm>
        </p:spPr>
        <p:txBody>
          <a:bodyPr>
            <a:normAutofit/>
          </a:bodyPr>
          <a:lstStyle/>
          <a:p>
            <a:pPr>
              <a:lnSpc>
                <a:spcPct val="90000"/>
              </a:lnSpc>
            </a:pPr>
            <a:endParaRPr lang="en-IN" sz="1800" b="0" i="0" u="none" strike="noStrike" baseline="0">
              <a:solidFill>
                <a:srgbClr val="FFFFFF"/>
              </a:solidFill>
              <a:latin typeface="Metropolis Extra Bold"/>
            </a:endParaRPr>
          </a:p>
          <a:p>
            <a:pPr>
              <a:lnSpc>
                <a:spcPct val="90000"/>
              </a:lnSpc>
            </a:pPr>
            <a:endParaRPr lang="en-IN" sz="1800" b="0" i="0" u="none" strike="noStrike" baseline="0">
              <a:solidFill>
                <a:srgbClr val="FFFFFF"/>
              </a:solidFill>
              <a:latin typeface="Metropolis Extra Bold"/>
            </a:endParaRPr>
          </a:p>
          <a:p>
            <a:pPr>
              <a:lnSpc>
                <a:spcPct val="90000"/>
              </a:lnSpc>
            </a:pPr>
            <a:r>
              <a:rPr lang="en-IN" sz="1800" b="0" i="0" u="none" strike="noStrike" baseline="0">
                <a:solidFill>
                  <a:srgbClr val="FFFFFF"/>
                </a:solidFill>
                <a:latin typeface="Metropolis Extra Bold"/>
              </a:rPr>
              <a:t> </a:t>
            </a:r>
            <a:endParaRPr lang="en-IN" sz="1800" b="0" i="0" u="none" strike="noStrike" baseline="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1800" b="0" i="0" u="none" strike="noStrike" baseline="0">
                <a:solidFill>
                  <a:srgbClr val="FFFFFF"/>
                </a:solidFill>
                <a:latin typeface="Times New Roman" panose="02020603050405020304" pitchFamily="18" charset="0"/>
                <a:cs typeface="Times New Roman" panose="02020603050405020304" pitchFamily="18" charset="0"/>
              </a:rPr>
              <a:t>So what color is the light emitted from the sun, or the overhead lights? Yellow? White? Does it even have a color? </a:t>
            </a:r>
          </a:p>
          <a:p>
            <a:pPr>
              <a:lnSpc>
                <a:spcPct val="90000"/>
              </a:lnSpc>
            </a:pPr>
            <a:endParaRPr lang="en-US" sz="1800" b="0" i="0" u="none" strike="noStrike" baseline="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1800" b="0" i="0" u="none" strike="noStrike" baseline="0">
                <a:solidFill>
                  <a:srgbClr val="FFFFFF"/>
                </a:solidFill>
                <a:latin typeface="Times New Roman" panose="02020603050405020304" pitchFamily="18" charset="0"/>
                <a:cs typeface="Times New Roman" panose="02020603050405020304" pitchFamily="18" charset="0"/>
              </a:rPr>
              <a:t>Yes, it does! This light is called white light, and despite its name, it’s actually made up of a combination of colors. White light from the sun is made up of all the colors of you rainbow, it just looks white to you when they are all together. This is why you can see all the different colors of objects when the sun shines or from the light of a flashlight. Every wavelength of light is available to be reflected or absorbed, so every color has the potential to be visible.</a:t>
            </a:r>
            <a:endParaRPr lang="en-IN" sz="18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4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3310F-61F6-4866-A0E5-F8B11A98D94F}"/>
              </a:ext>
            </a:extLst>
          </p:cNvPr>
          <p:cNvSpPr>
            <a:spLocks noGrp="1"/>
          </p:cNvSpPr>
          <p:nvPr>
            <p:ph type="title"/>
          </p:nvPr>
        </p:nvSpPr>
        <p:spPr>
          <a:xfrm>
            <a:off x="557784" y="1536192"/>
            <a:ext cx="3652266" cy="4042283"/>
          </a:xfrm>
        </p:spPr>
        <p:txBody>
          <a:bodyPr anchor="t">
            <a:normAutofit/>
          </a:bodyPr>
          <a:lstStyle/>
          <a:p>
            <a:r>
              <a:rPr lang="en-US" sz="3200">
                <a:solidFill>
                  <a:srgbClr val="FFFFFF"/>
                </a:solidFill>
                <a:latin typeface="Times New Roman" panose="02020603050405020304" pitchFamily="18" charset="0"/>
                <a:cs typeface="Times New Roman" panose="02020603050405020304" pitchFamily="18" charset="0"/>
              </a:rPr>
              <a:t>LASER- Light Amplification by Stimulated Emission of Radiation.</a:t>
            </a:r>
            <a:endParaRPr lang="en-IN" sz="32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F115B6-D2CD-432D-93F7-709A12963E92}"/>
              </a:ext>
            </a:extLst>
          </p:cNvPr>
          <p:cNvSpPr>
            <a:spLocks noGrp="1"/>
          </p:cNvSpPr>
          <p:nvPr>
            <p:ph idx="1"/>
          </p:nvPr>
        </p:nvSpPr>
        <p:spPr>
          <a:xfrm>
            <a:off x="5251862" y="1536192"/>
            <a:ext cx="6252750" cy="4042283"/>
          </a:xfrm>
        </p:spPr>
        <p:txBody>
          <a:bodyPr anchor="t">
            <a:normAutofit/>
          </a:bodyPr>
          <a:lstStyle/>
          <a:p>
            <a:r>
              <a:rPr lang="en-US" sz="1800">
                <a:solidFill>
                  <a:schemeClr val="tx1"/>
                </a:solidFill>
                <a:latin typeface="Times New Roman" panose="02020603050405020304" pitchFamily="18" charset="0"/>
                <a:cs typeface="Times New Roman" panose="02020603050405020304" pitchFamily="18" charset="0"/>
              </a:rPr>
              <a:t>Laser light is different from a monochromatic light due to certain inherent properties. They are directionality, monochromaticity, coherence, intensity and brightness. </a:t>
            </a:r>
          </a:p>
          <a:p>
            <a:endParaRPr lang="en-US" sz="1800">
              <a:solidFill>
                <a:schemeClr val="tx1"/>
              </a:solidFill>
            </a:endParaRPr>
          </a:p>
          <a:p>
            <a:r>
              <a:rPr lang="en-IN" sz="1800">
                <a:solidFill>
                  <a:schemeClr val="tx1"/>
                </a:solidFill>
              </a:rPr>
              <a:t>In order to explain monochromaticity, which means  having a single wavelength, I am going to compare the light emitted by an ordinary sodium vapor lamp(like in streetlights) and the laser emitted light. </a:t>
            </a:r>
          </a:p>
          <a:p>
            <a:r>
              <a:rPr lang="en-IN" sz="1800">
                <a:solidFill>
                  <a:schemeClr val="tx1"/>
                </a:solidFill>
                <a:hlinkClick r:id="rId2"/>
              </a:rPr>
              <a:t>https://youtu.be/y-JCF3K9ntc</a:t>
            </a:r>
            <a:r>
              <a:rPr lang="en-IN" sz="1800">
                <a:solidFill>
                  <a:schemeClr val="tx1"/>
                </a:solidFill>
              </a:rPr>
              <a:t> </a:t>
            </a:r>
          </a:p>
        </p:txBody>
      </p:sp>
    </p:spTree>
    <p:extLst>
      <p:ext uri="{BB962C8B-B14F-4D97-AF65-F5344CB8AC3E}">
        <p14:creationId xmlns:p14="http://schemas.microsoft.com/office/powerpoint/2010/main" val="160653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D2C83-0878-46D9-9037-12623B2B6E88}"/>
              </a:ext>
            </a:extLst>
          </p:cNvPr>
          <p:cNvSpPr>
            <a:spLocks noGrp="1"/>
          </p:cNvSpPr>
          <p:nvPr>
            <p:ph type="title"/>
          </p:nvPr>
        </p:nvSpPr>
        <p:spPr>
          <a:xfrm>
            <a:off x="3978579" y="4487332"/>
            <a:ext cx="5627158" cy="1507067"/>
          </a:xfrm>
        </p:spPr>
        <p:txBody>
          <a:bodyPr>
            <a:normAutofit/>
          </a:bodyPr>
          <a:lstStyle/>
          <a:p>
            <a:pPr>
              <a:lnSpc>
                <a:spcPct val="90000"/>
              </a:lnSpc>
            </a:pPr>
            <a:br>
              <a:rPr lang="en-IN" sz="2800" b="0" i="0" u="none" strike="noStrike" baseline="0">
                <a:latin typeface="Metropolis Extra Bold"/>
              </a:rPr>
            </a:br>
            <a:br>
              <a:rPr lang="en-IN" sz="2800" b="0" i="0" u="none" strike="noStrike" baseline="0">
                <a:latin typeface="Metropolis Extra Bold"/>
              </a:rPr>
            </a:br>
            <a:r>
              <a:rPr lang="en-IN" sz="2800" b="0" i="0" u="none" strike="noStrike" baseline="0">
                <a:latin typeface="Metropolis Extra Bold"/>
              </a:rPr>
              <a:t> </a:t>
            </a:r>
            <a:r>
              <a:rPr lang="en-IN" sz="2800" b="1" i="0" u="none" strike="noStrike" baseline="0">
                <a:latin typeface="Times New Roman" panose="02020603050405020304" pitchFamily="18" charset="0"/>
                <a:cs typeface="Times New Roman" panose="02020603050405020304" pitchFamily="18" charset="0"/>
              </a:rPr>
              <a:t>COLLIMATED LASER LIGHT </a:t>
            </a:r>
            <a:endParaRPr lang="en-IN" sz="2800">
              <a:latin typeface="Times New Roman" panose="02020603050405020304" pitchFamily="18" charset="0"/>
              <a:cs typeface="Times New Roman" panose="02020603050405020304" pitchFamily="18" charset="0"/>
            </a:endParaRPr>
          </a:p>
        </p:txBody>
      </p:sp>
      <p:pic>
        <p:nvPicPr>
          <p:cNvPr id="7" name="Picture 4" descr="Camera lens">
            <a:extLst>
              <a:ext uri="{FF2B5EF4-FFF2-40B4-BE49-F238E27FC236}">
                <a16:creationId xmlns:a16="http://schemas.microsoft.com/office/drawing/2014/main" id="{B6F36B6B-337F-4964-B4E2-504F4CDCC3FE}"/>
              </a:ext>
            </a:extLst>
          </p:cNvPr>
          <p:cNvPicPr>
            <a:picLocks noChangeAspect="1"/>
          </p:cNvPicPr>
          <p:nvPr/>
        </p:nvPicPr>
        <p:blipFill rotWithShape="1">
          <a:blip r:embed="rId2"/>
          <a:srcRect l="20401" r="45512" b="-1"/>
          <a:stretch/>
        </p:blipFill>
        <p:spPr>
          <a:xfrm>
            <a:off x="831" y="10"/>
            <a:ext cx="3502025" cy="6857990"/>
          </a:xfrm>
          <a:prstGeom prst="rect">
            <a:avLst/>
          </a:prstGeom>
          <a:effectLst>
            <a:innerShdw blurRad="57150" dist="38100" dir="14460000">
              <a:prstClr val="black">
                <a:alpha val="70000"/>
              </a:prstClr>
            </a:innerShdw>
          </a:effectLst>
        </p:spPr>
      </p:pic>
      <p:sp>
        <p:nvSpPr>
          <p:cNvPr id="8" name="Content Placeholder 2">
            <a:extLst>
              <a:ext uri="{FF2B5EF4-FFF2-40B4-BE49-F238E27FC236}">
                <a16:creationId xmlns:a16="http://schemas.microsoft.com/office/drawing/2014/main" id="{DFD2B378-76D7-4ABD-A782-E374044CC1B0}"/>
              </a:ext>
            </a:extLst>
          </p:cNvPr>
          <p:cNvSpPr>
            <a:spLocks noGrp="1"/>
          </p:cNvSpPr>
          <p:nvPr>
            <p:ph idx="1"/>
          </p:nvPr>
        </p:nvSpPr>
        <p:spPr>
          <a:xfrm>
            <a:off x="3884612" y="685800"/>
            <a:ext cx="6626072" cy="3615267"/>
          </a:xfrm>
        </p:spPr>
        <p:txBody>
          <a:bodyPr>
            <a:normAutofit/>
          </a:bodyPr>
          <a:lstStyle/>
          <a:p>
            <a:pPr>
              <a:lnSpc>
                <a:spcPct val="90000"/>
              </a:lnSpc>
            </a:pPr>
            <a:endParaRPr lang="en-IN" sz="1600" b="0" i="0" u="none" strike="noStrike" baseline="0">
              <a:latin typeface="Helvetica Neue"/>
            </a:endParaRPr>
          </a:p>
          <a:p>
            <a:pPr>
              <a:lnSpc>
                <a:spcPct val="90000"/>
              </a:lnSpc>
            </a:pPr>
            <a:r>
              <a:rPr lang="en-US" sz="1600" b="0" i="0" u="none" strike="noStrike" baseline="0">
                <a:latin typeface="Times New Roman" panose="02020603050405020304" pitchFamily="18" charset="0"/>
                <a:cs typeface="Times New Roman" panose="02020603050405020304" pitchFamily="18" charset="0"/>
              </a:rPr>
              <a:t> Laser pointers are often used during presentations, to highlight important points information. One could not do this with a normal flashlight, though, because the light spreads to quickly to be a useful pointing tool!</a:t>
            </a:r>
          </a:p>
          <a:p>
            <a:pPr>
              <a:lnSpc>
                <a:spcPct val="90000"/>
              </a:lnSpc>
            </a:pPr>
            <a:r>
              <a:rPr lang="en-US" sz="1600" b="0" i="0" u="none" strike="noStrike" baseline="0">
                <a:latin typeface="Times New Roman" panose="02020603050405020304" pitchFamily="18" charset="0"/>
                <a:cs typeface="Times New Roman" panose="02020603050405020304" pitchFamily="18" charset="0"/>
              </a:rPr>
              <a:t> Why can LASERs shine so much further than LED or flashlights, without spreading out or getting dimmer? </a:t>
            </a:r>
          </a:p>
          <a:p>
            <a:pPr>
              <a:lnSpc>
                <a:spcPct val="90000"/>
              </a:lnSpc>
            </a:pPr>
            <a:endParaRPr lang="en-IN" sz="1600" b="0" i="0" u="none" strike="noStrike" baseline="0">
              <a:latin typeface="Metropolis Extra Bold"/>
            </a:endParaRPr>
          </a:p>
          <a:p>
            <a:pPr>
              <a:lnSpc>
                <a:spcPct val="90000"/>
              </a:lnSpc>
            </a:pPr>
            <a:r>
              <a:rPr lang="en-IN" sz="1600" b="0" i="0" u="none" strike="noStrike" baseline="0">
                <a:latin typeface="Times New Roman" panose="02020603050405020304" pitchFamily="18" charset="0"/>
                <a:cs typeface="Times New Roman" panose="02020603050405020304" pitchFamily="18" charset="0"/>
              </a:rPr>
              <a:t> </a:t>
            </a:r>
            <a:r>
              <a:rPr lang="en-IN" sz="1600" b="1" i="0" u="none" strike="noStrike" baseline="0">
                <a:latin typeface="Times New Roman" panose="02020603050405020304" pitchFamily="18" charset="0"/>
                <a:cs typeface="Times New Roman" panose="02020603050405020304" pitchFamily="18" charset="0"/>
              </a:rPr>
              <a:t>HOW LIGHT MOVES  </a:t>
            </a:r>
          </a:p>
          <a:p>
            <a:pPr marL="0" indent="0">
              <a:lnSpc>
                <a:spcPct val="90000"/>
              </a:lnSpc>
              <a:buNone/>
            </a:pPr>
            <a:r>
              <a:rPr lang="en-IN" sz="1600">
                <a:latin typeface="PIDCWH+HelveticaNeue"/>
              </a:rPr>
              <a:t>      </a:t>
            </a:r>
            <a:r>
              <a:rPr lang="en-US" sz="1600" b="0" i="0" u="none" strike="noStrike" baseline="0">
                <a:latin typeface="Times New Roman" panose="02020603050405020304" pitchFamily="18" charset="0"/>
                <a:cs typeface="Times New Roman" panose="02020603050405020304" pitchFamily="18" charset="0"/>
              </a:rPr>
              <a:t>We can represent a beam of light as a collection of light rays, as shown in </a:t>
            </a:r>
            <a:r>
              <a:rPr lang="en-US" sz="1600" b="0" i="1" u="none" strike="noStrike" baseline="0">
                <a:latin typeface="Times New Roman" panose="02020603050405020304" pitchFamily="18" charset="0"/>
                <a:cs typeface="Times New Roman" panose="02020603050405020304" pitchFamily="18" charset="0"/>
              </a:rPr>
              <a:t>Figures 1 and 2</a:t>
            </a:r>
            <a:r>
              <a:rPr lang="en-US" sz="1600">
                <a:latin typeface="Times New Roman" panose="02020603050405020304" pitchFamily="18" charset="0"/>
                <a:cs typeface="Times New Roman" panose="02020603050405020304" pitchFamily="18" charset="0"/>
              </a:rPr>
              <a:t> below.</a:t>
            </a:r>
            <a:r>
              <a:rPr lang="en-US" sz="1600" b="0" i="0" u="none" strike="noStrike" baseline="0">
                <a:latin typeface="Times New Roman" panose="02020603050405020304" pitchFamily="18" charset="0"/>
                <a:cs typeface="Times New Roman" panose="02020603050405020304" pitchFamily="18" charset="0"/>
              </a:rPr>
              <a:t> These  light rays follow a very specific set of rules. The most important of these is that these rays always 	travel in straight lines. They cannot curve, and unless they are refracted , they cannot bend. </a:t>
            </a:r>
            <a:endParaRPr lang="en-IN" sz="1600" b="1" i="0" u="none" strike="noStrike" baseline="0">
              <a:latin typeface="Times New Roman" panose="02020603050405020304" pitchFamily="18" charset="0"/>
              <a:cs typeface="Times New Roman" panose="02020603050405020304" pitchFamily="18" charset="0"/>
            </a:endParaRPr>
          </a:p>
          <a:p>
            <a:pPr>
              <a:lnSpc>
                <a:spcPct val="90000"/>
              </a:lnSpc>
            </a:pPr>
            <a:endParaRPr lang="en-IN" sz="160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360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6513-D7B5-451F-9F67-D78D90525CE0}"/>
              </a:ext>
            </a:extLst>
          </p:cNvPr>
          <p:cNvSpPr>
            <a:spLocks noGrp="1"/>
          </p:cNvSpPr>
          <p:nvPr>
            <p:ph type="title"/>
          </p:nvPr>
        </p:nvSpPr>
        <p:spPr>
          <a:xfrm>
            <a:off x="8194088" y="490492"/>
            <a:ext cx="3643435" cy="4063754"/>
          </a:xfrm>
        </p:spPr>
        <p:txBody>
          <a:bodyPr>
            <a:normAutofit/>
          </a:bodyPr>
          <a:lstStyle/>
          <a:p>
            <a:r>
              <a:rPr lang="en-US"/>
              <a:t> </a:t>
            </a:r>
            <a:r>
              <a:rPr lang="en-US">
                <a:latin typeface="Times New Roman" panose="02020603050405020304" pitchFamily="18" charset="0"/>
                <a:cs typeface="Times New Roman" panose="02020603050405020304" pitchFamily="18" charset="0"/>
              </a:rPr>
              <a:t>Collimated Light</a:t>
            </a:r>
            <a:endParaRPr lang="en-IN">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319541-F42F-446E-8D9F-1422D6937605}"/>
              </a:ext>
            </a:extLst>
          </p:cNvPr>
          <p:cNvSpPr>
            <a:spLocks noGrp="1"/>
          </p:cNvSpPr>
          <p:nvPr>
            <p:ph idx="1"/>
          </p:nvPr>
        </p:nvSpPr>
        <p:spPr>
          <a:xfrm>
            <a:off x="684212" y="490491"/>
            <a:ext cx="7195828" cy="3477827"/>
          </a:xfrm>
        </p:spPr>
        <p:txBody>
          <a:bodyPr>
            <a:normAutofit/>
          </a:bodyPr>
          <a:lstStyle/>
          <a:p>
            <a:endParaRPr lang="en-IN" b="0" i="0" u="none" strike="noStrike" baseline="0">
              <a:latin typeface="Metropolis Extra Bold"/>
            </a:endParaRPr>
          </a:p>
          <a:p>
            <a:r>
              <a:rPr lang="en-IN" b="0" i="0" u="none" strike="noStrike" baseline="0">
                <a:latin typeface="Times New Roman" panose="02020603050405020304" pitchFamily="18" charset="0"/>
                <a:cs typeface="Times New Roman" panose="02020603050405020304" pitchFamily="18" charset="0"/>
              </a:rPr>
              <a:t> </a:t>
            </a:r>
            <a:r>
              <a:rPr lang="en-IN" b="1" i="0" u="none" strike="noStrike" baseline="0">
                <a:latin typeface="Times New Roman" panose="02020603050405020304" pitchFamily="18" charset="0"/>
                <a:cs typeface="Times New Roman" panose="02020603050405020304" pitchFamily="18" charset="0"/>
              </a:rPr>
              <a:t>WHY IS LIGHT BRIGHT? </a:t>
            </a:r>
          </a:p>
          <a:p>
            <a:r>
              <a:rPr lang="en-US" b="0" i="0" u="none" strike="noStrike" baseline="0">
                <a:latin typeface="Times New Roman" panose="02020603050405020304" pitchFamily="18" charset="0"/>
                <a:cs typeface="Times New Roman" panose="02020603050405020304" pitchFamily="18" charset="0"/>
              </a:rPr>
              <a:t> The light rays making up a beam of light can be arranged in a lot of different ways. This affects how bright the light is.</a:t>
            </a:r>
          </a:p>
          <a:p>
            <a:r>
              <a:rPr lang="en-IN">
                <a:latin typeface="Times New Roman" panose="02020603050405020304" pitchFamily="18" charset="0"/>
                <a:cs typeface="Times New Roman" panose="02020603050405020304" pitchFamily="18" charset="0"/>
              </a:rPr>
              <a:t>Figure 1</a:t>
            </a:r>
          </a:p>
        </p:txBody>
      </p:sp>
      <p:pic>
        <p:nvPicPr>
          <p:cNvPr id="5" name="Picture 4">
            <a:extLst>
              <a:ext uri="{FF2B5EF4-FFF2-40B4-BE49-F238E27FC236}">
                <a16:creationId xmlns:a16="http://schemas.microsoft.com/office/drawing/2014/main" id="{B490EDC0-324F-4803-A4B4-2FAB90004A78}"/>
              </a:ext>
            </a:extLst>
          </p:cNvPr>
          <p:cNvPicPr>
            <a:picLocks noChangeAspect="1"/>
          </p:cNvPicPr>
          <p:nvPr/>
        </p:nvPicPr>
        <p:blipFill>
          <a:blip r:embed="rId2"/>
          <a:stretch>
            <a:fillRect/>
          </a:stretch>
        </p:blipFill>
        <p:spPr>
          <a:xfrm>
            <a:off x="684212" y="4132926"/>
            <a:ext cx="6321360" cy="1921645"/>
          </a:xfrm>
          <a:prstGeom prst="rect">
            <a:avLst/>
          </a:prstGeom>
        </p:spPr>
      </p:pic>
    </p:spTree>
    <p:extLst>
      <p:ext uri="{BB962C8B-B14F-4D97-AF65-F5344CB8AC3E}">
        <p14:creationId xmlns:p14="http://schemas.microsoft.com/office/powerpoint/2010/main" val="323477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978F9-C181-427E-9913-E777CE3718B9}"/>
              </a:ext>
            </a:extLst>
          </p:cNvPr>
          <p:cNvSpPr>
            <a:spLocks noGrp="1"/>
          </p:cNvSpPr>
          <p:nvPr>
            <p:ph type="title"/>
          </p:nvPr>
        </p:nvSpPr>
        <p:spPr>
          <a:xfrm>
            <a:off x="7532710" y="620722"/>
            <a:ext cx="3382941" cy="1142462"/>
          </a:xfrm>
        </p:spPr>
        <p:txBody>
          <a:bodyPr anchor="b">
            <a:normAutofit/>
          </a:bodyPr>
          <a:lstStyle/>
          <a:p>
            <a:r>
              <a:rPr lang="en-US" sz="2400">
                <a:solidFill>
                  <a:srgbClr val="FFFFFF"/>
                </a:solidFill>
              </a:rPr>
              <a:t>   </a:t>
            </a:r>
            <a:r>
              <a:rPr lang="en-US" sz="2400">
                <a:solidFill>
                  <a:srgbClr val="FFFFFF"/>
                </a:solidFill>
                <a:latin typeface="Times New Roman" panose="02020603050405020304" pitchFamily="18" charset="0"/>
                <a:cs typeface="Times New Roman" panose="02020603050405020304" pitchFamily="18" charset="0"/>
              </a:rPr>
              <a:t>Collimated Light</a:t>
            </a:r>
            <a:endParaRPr lang="en-IN" sz="2400">
              <a:solidFill>
                <a:srgbClr val="FFFFFF"/>
              </a:solidFill>
            </a:endParaRPr>
          </a:p>
        </p:txBody>
      </p:sp>
      <p:sp useBgFill="1">
        <p:nvSpPr>
          <p:cNvPr id="12"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BC3F24-F9F0-4158-B966-09881DF1D5D7}"/>
              </a:ext>
            </a:extLst>
          </p:cNvPr>
          <p:cNvPicPr>
            <a:picLocks noChangeAspect="1"/>
          </p:cNvPicPr>
          <p:nvPr/>
        </p:nvPicPr>
        <p:blipFill>
          <a:blip r:embed="rId2"/>
          <a:stretch>
            <a:fillRect/>
          </a:stretch>
        </p:blipFill>
        <p:spPr>
          <a:xfrm>
            <a:off x="1101217" y="1500723"/>
            <a:ext cx="5641063" cy="3526836"/>
          </a:xfrm>
          <a:prstGeom prst="rect">
            <a:avLst/>
          </a:prstGeom>
        </p:spPr>
      </p:pic>
      <p:sp>
        <p:nvSpPr>
          <p:cNvPr id="3" name="Content Placeholder 2">
            <a:extLst>
              <a:ext uri="{FF2B5EF4-FFF2-40B4-BE49-F238E27FC236}">
                <a16:creationId xmlns:a16="http://schemas.microsoft.com/office/drawing/2014/main" id="{E887B5BD-72A4-4BD5-8FC8-369E02047180}"/>
              </a:ext>
            </a:extLst>
          </p:cNvPr>
          <p:cNvSpPr>
            <a:spLocks noGrp="1"/>
          </p:cNvSpPr>
          <p:nvPr>
            <p:ph idx="1"/>
          </p:nvPr>
        </p:nvSpPr>
        <p:spPr>
          <a:xfrm>
            <a:off x="7532710" y="1822449"/>
            <a:ext cx="3479419" cy="2922591"/>
          </a:xfrm>
        </p:spPr>
        <p:txBody>
          <a:bodyPr anchor="t">
            <a:normAutofit/>
          </a:bodyPr>
          <a:lstStyle/>
          <a:p>
            <a:endParaRPr lang="en-US" sz="1200">
              <a:solidFill>
                <a:srgbClr val="0F496F"/>
              </a:solidFill>
            </a:endParaRPr>
          </a:p>
          <a:p>
            <a:endParaRPr lang="en-IN" sz="1200">
              <a:solidFill>
                <a:srgbClr val="0F496F"/>
              </a:solidFill>
            </a:endParaRPr>
          </a:p>
          <a:p>
            <a:endParaRPr lang="en-IN" sz="1200">
              <a:solidFill>
                <a:srgbClr val="0F496F"/>
              </a:solidFill>
            </a:endParaRPr>
          </a:p>
          <a:p>
            <a:endParaRPr lang="en-IN" sz="1200">
              <a:solidFill>
                <a:srgbClr val="0F496F"/>
              </a:solidFill>
            </a:endParaRPr>
          </a:p>
          <a:p>
            <a:r>
              <a:rPr lang="en-IN" sz="1200">
                <a:solidFill>
                  <a:srgbClr val="0F496F"/>
                </a:solidFill>
              </a:rPr>
              <a:t>Figure 2</a:t>
            </a:r>
          </a:p>
        </p:txBody>
      </p:sp>
      <p:grpSp>
        <p:nvGrpSpPr>
          <p:cNvPr id="14" name="Group 1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810867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0D0137A5-9C5C-4522-85F1-6F4D61A2CF81}"/>
              </a:ext>
            </a:extLst>
          </p:cNvPr>
          <p:cNvPicPr>
            <a:picLocks noChangeAspect="1"/>
          </p:cNvPicPr>
          <p:nvPr/>
        </p:nvPicPr>
        <p:blipFill rotWithShape="1">
          <a:blip r:embed="rId2">
            <a:alphaModFix amt="35000"/>
          </a:blip>
          <a:srcRect t="1430" b="23570"/>
          <a:stretch/>
        </p:blipFill>
        <p:spPr>
          <a:xfrm>
            <a:off x="3174" y="10"/>
            <a:ext cx="12192000" cy="6857990"/>
          </a:xfrm>
          <a:prstGeom prst="rect">
            <a:avLst/>
          </a:prstGeom>
        </p:spPr>
      </p:pic>
      <p:sp>
        <p:nvSpPr>
          <p:cNvPr id="2" name="Title 1">
            <a:extLst>
              <a:ext uri="{FF2B5EF4-FFF2-40B4-BE49-F238E27FC236}">
                <a16:creationId xmlns:a16="http://schemas.microsoft.com/office/drawing/2014/main" id="{6BC83FB3-0E45-44A8-A7B9-9192F2251517}"/>
              </a:ext>
            </a:extLst>
          </p:cNvPr>
          <p:cNvSpPr>
            <a:spLocks noGrp="1"/>
          </p:cNvSpPr>
          <p:nvPr>
            <p:ph type="title"/>
          </p:nvPr>
        </p:nvSpPr>
        <p:spPr>
          <a:xfrm>
            <a:off x="684212" y="4487332"/>
            <a:ext cx="8534400" cy="1507067"/>
          </a:xfrm>
        </p:spPr>
        <p:txBody>
          <a:bodyPr>
            <a:normAutofit/>
          </a:bodyPr>
          <a:lstStyle/>
          <a:p>
            <a:r>
              <a:rPr lang="en-US" dirty="0">
                <a:latin typeface="Times New Roman" panose="02020603050405020304" pitchFamily="18" charset="0"/>
                <a:cs typeface="Times New Roman" panose="02020603050405020304" pitchFamily="18" charset="0"/>
              </a:rPr>
              <a:t>Collimated Light</a:t>
            </a:r>
            <a:endParaRPr lang="en-IN" dirty="0"/>
          </a:p>
        </p:txBody>
      </p:sp>
      <p:sp>
        <p:nvSpPr>
          <p:cNvPr id="35" name="Content Placeholder 2">
            <a:extLst>
              <a:ext uri="{FF2B5EF4-FFF2-40B4-BE49-F238E27FC236}">
                <a16:creationId xmlns:a16="http://schemas.microsoft.com/office/drawing/2014/main" id="{4C10D4D5-8A9D-4467-9744-B73818720C77}"/>
              </a:ext>
            </a:extLst>
          </p:cNvPr>
          <p:cNvSpPr>
            <a:spLocks noGrp="1"/>
          </p:cNvSpPr>
          <p:nvPr>
            <p:ph idx="1"/>
          </p:nvPr>
        </p:nvSpPr>
        <p:spPr>
          <a:xfrm>
            <a:off x="684212" y="685800"/>
            <a:ext cx="8534400" cy="3615267"/>
          </a:xfrm>
        </p:spPr>
        <p:txBody>
          <a:bodyPr>
            <a:normAutofit/>
          </a:bodyPr>
          <a:lstStyle/>
          <a:p>
            <a:pPr>
              <a:lnSpc>
                <a:spcPct val="90000"/>
              </a:lnSpc>
            </a:pPr>
            <a:endParaRPr lang="en-IN" sz="1900" b="0" i="0" u="none" strike="noStrike" baseline="0">
              <a:solidFill>
                <a:schemeClr val="tx1"/>
              </a:solidFill>
              <a:latin typeface="PIDCWH+HelveticaNeue"/>
            </a:endParaRPr>
          </a:p>
          <a:p>
            <a:pPr>
              <a:lnSpc>
                <a:spcPct val="90000"/>
              </a:lnSpc>
            </a:pPr>
            <a:endParaRPr lang="en-IN" sz="1900" b="0" i="0" u="none" strike="noStrike" baseline="0">
              <a:solidFill>
                <a:schemeClr val="tx1"/>
              </a:solidFill>
              <a:latin typeface="PIDCWH+HelveticaNeue"/>
            </a:endParaRPr>
          </a:p>
          <a:p>
            <a:pPr>
              <a:lnSpc>
                <a:spcPct val="90000"/>
              </a:lnSpc>
            </a:pPr>
            <a:r>
              <a:rPr lang="en-US" sz="1900" b="0" i="0" u="none" strike="noStrike" baseline="0">
                <a:solidFill>
                  <a:schemeClr val="tx1"/>
                </a:solidFill>
                <a:latin typeface="Times New Roman" panose="02020603050405020304" pitchFamily="18" charset="0"/>
                <a:cs typeface="Times New Roman" panose="02020603050405020304" pitchFamily="18" charset="0"/>
              </a:rPr>
              <a:t> Often, when the rays of a beam of light leave its source, like an LED or flashlight, the light rays start to spread out as shown above. This means the beam starts out brightly but loses intensity as the rays move further away from each other. </a:t>
            </a:r>
          </a:p>
          <a:p>
            <a:pPr>
              <a:lnSpc>
                <a:spcPct val="90000"/>
              </a:lnSpc>
            </a:pPr>
            <a:endParaRPr lang="en-US" sz="1900">
              <a:solidFill>
                <a:schemeClr val="tx1"/>
              </a:solidFill>
              <a:latin typeface="Times New Roman" panose="02020603050405020304" pitchFamily="18" charset="0"/>
              <a:cs typeface="Times New Roman" panose="02020603050405020304" pitchFamily="18" charset="0"/>
            </a:endParaRPr>
          </a:p>
          <a:p>
            <a:pPr>
              <a:lnSpc>
                <a:spcPct val="90000"/>
              </a:lnSpc>
            </a:pPr>
            <a:endParaRPr lang="en-US" sz="1900">
              <a:solidFill>
                <a:schemeClr val="tx1"/>
              </a:solidFill>
              <a:latin typeface="Times New Roman" panose="02020603050405020304" pitchFamily="18" charset="0"/>
              <a:cs typeface="Times New Roman" panose="02020603050405020304" pitchFamily="18" charset="0"/>
            </a:endParaRPr>
          </a:p>
          <a:p>
            <a:pPr>
              <a:lnSpc>
                <a:spcPct val="90000"/>
              </a:lnSpc>
            </a:pPr>
            <a:endParaRPr lang="en-IN" sz="1900" b="0" i="0" u="none" strike="noStrike" baseline="0">
              <a:solidFill>
                <a:schemeClr val="tx1"/>
              </a:solidFill>
              <a:latin typeface="PIDCWH+HelveticaNeue"/>
            </a:endParaRPr>
          </a:p>
          <a:p>
            <a:pPr>
              <a:lnSpc>
                <a:spcPct val="90000"/>
              </a:lnSpc>
            </a:pPr>
            <a:r>
              <a:rPr lang="en-US" sz="1900" b="0" i="0" u="none" strike="noStrike" baseline="0">
                <a:solidFill>
                  <a:schemeClr val="tx1"/>
                </a:solidFill>
                <a:latin typeface="Times New Roman" panose="02020603050405020304" pitchFamily="18" charset="0"/>
                <a:cs typeface="Times New Roman" panose="02020603050405020304" pitchFamily="18" charset="0"/>
              </a:rPr>
              <a:t>When the rays don’t spread out, but instead remain parallel to each other over long distances, we say the beam of light is collimated.</a:t>
            </a:r>
            <a:endParaRPr lang="en-IN" sz="19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0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3D29C29-FA2E-4D7A-8976-EFFBFE8294B6}"/>
              </a:ext>
            </a:extLst>
          </p:cNvPr>
          <p:cNvSpPr>
            <a:spLocks noGrp="1"/>
          </p:cNvSpPr>
          <p:nvPr>
            <p:ph type="title"/>
          </p:nvPr>
        </p:nvSpPr>
        <p:spPr>
          <a:xfrm>
            <a:off x="8588661" y="941424"/>
            <a:ext cx="3043896" cy="3248611"/>
          </a:xfrm>
        </p:spPr>
        <p:txBody>
          <a:bodyPr>
            <a:normAutofit/>
          </a:bodyPr>
          <a:lstStyle/>
          <a:p>
            <a:pPr>
              <a:lnSpc>
                <a:spcPct val="90000"/>
              </a:lnSpc>
            </a:pPr>
            <a:r>
              <a:rPr lang="en-US" sz="3100" b="1" i="0" u="none" strike="noStrike" baseline="0">
                <a:solidFill>
                  <a:srgbClr val="FFFFFF"/>
                </a:solidFill>
                <a:latin typeface="Times New Roman" panose="02020603050405020304" pitchFamily="18" charset="0"/>
                <a:cs typeface="Times New Roman" panose="02020603050405020304" pitchFamily="18" charset="0"/>
              </a:rPr>
              <a:t>COLLIMATED LIGHT IN REAL LIFE: MICROSCOPY </a:t>
            </a:r>
            <a:br>
              <a:rPr lang="en-US" sz="3100" b="0" i="0" u="none" strike="noStrike" baseline="0">
                <a:solidFill>
                  <a:srgbClr val="FFFFFF"/>
                </a:solidFill>
                <a:latin typeface="Times New Roman" panose="02020603050405020304" pitchFamily="18" charset="0"/>
                <a:cs typeface="Times New Roman" panose="02020603050405020304" pitchFamily="18" charset="0"/>
              </a:rPr>
            </a:br>
            <a:endParaRPr lang="en-IN" sz="310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AA9397DF-ED8A-43EC-A450-479827CCAA41}"/>
              </a:ext>
            </a:extLst>
          </p:cNvPr>
          <p:cNvGraphicFramePr>
            <a:graphicFrameLocks noGrp="1"/>
          </p:cNvGraphicFramePr>
          <p:nvPr>
            <p:ph idx="1"/>
            <p:extLst>
              <p:ext uri="{D42A27DB-BD31-4B8C-83A1-F6EECF244321}">
                <p14:modId xmlns:p14="http://schemas.microsoft.com/office/powerpoint/2010/main" val="3420632389"/>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5578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156</TotalTime>
  <Words>1123</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Century Gothic</vt:lpstr>
      <vt:lpstr>Helvetica Neue</vt:lpstr>
      <vt:lpstr>Metropolis Extra Bold</vt:lpstr>
      <vt:lpstr>PIDCWH+HelveticaNeue</vt:lpstr>
      <vt:lpstr>Times New Roman</vt:lpstr>
      <vt:lpstr>Wingdings 3</vt:lpstr>
      <vt:lpstr>Slice</vt:lpstr>
      <vt:lpstr> SPLASH 2021</vt:lpstr>
      <vt:lpstr>                                                     MONOCHROMATIC LASER LIGHT </vt:lpstr>
      <vt:lpstr>                                WHITE LIGHT</vt:lpstr>
      <vt:lpstr>LASER- Light Amplification by Stimulated Emission of Radiation.</vt:lpstr>
      <vt:lpstr>   COLLIMATED LASER LIGHT </vt:lpstr>
      <vt:lpstr> Collimated Light</vt:lpstr>
      <vt:lpstr>   Collimated Light</vt:lpstr>
      <vt:lpstr>Collimated Light</vt:lpstr>
      <vt:lpstr>COLLIMATED LIGHT IN REAL LIFE: MICROSCOPY  </vt:lpstr>
      <vt:lpstr>   COHERENT LASER LIGHT </vt:lpstr>
      <vt:lpstr>COHERENT LASER LIGHT</vt:lpstr>
      <vt:lpstr>INTERFERENCE AND SPECKLE PATTERNS  </vt:lpstr>
      <vt:lpstr>COHERENT LIGHT IN REAL LIFE: MONITORING BLOOD FLOW  </vt:lpstr>
      <vt:lpstr>https://youtu.be/bWTxf5dSUBE</vt:lpstr>
      <vt:lpstr>Wishing You All the Very Best for your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SPLASH 2021</dc:title>
  <dc:creator>Dr.T.K. Subramaniam</dc:creator>
  <cp:lastModifiedBy>Dr.T.K. Subramaniam</cp:lastModifiedBy>
  <cp:revision>4</cp:revision>
  <dcterms:created xsi:type="dcterms:W3CDTF">2021-11-18T16:34:59Z</dcterms:created>
  <dcterms:modified xsi:type="dcterms:W3CDTF">2021-11-20T14:48:41Z</dcterms:modified>
</cp:coreProperties>
</file>